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65" r:id="rId5"/>
  </p:sldMasterIdLst>
  <p:notesMasterIdLst>
    <p:notesMasterId r:id="rId69"/>
  </p:notesMasterIdLst>
  <p:sldIdLst>
    <p:sldId id="398" r:id="rId6"/>
    <p:sldId id="822" r:id="rId7"/>
    <p:sldId id="1277" r:id="rId8"/>
    <p:sldId id="776" r:id="rId9"/>
    <p:sldId id="778" r:id="rId10"/>
    <p:sldId id="815" r:id="rId11"/>
    <p:sldId id="809" r:id="rId12"/>
    <p:sldId id="805" r:id="rId13"/>
    <p:sldId id="806" r:id="rId14"/>
    <p:sldId id="807" r:id="rId15"/>
    <p:sldId id="808" r:id="rId16"/>
    <p:sldId id="786" r:id="rId17"/>
    <p:sldId id="1313" r:id="rId18"/>
    <p:sldId id="1312" r:id="rId19"/>
    <p:sldId id="1314" r:id="rId20"/>
    <p:sldId id="268" r:id="rId21"/>
    <p:sldId id="1300" r:id="rId22"/>
    <p:sldId id="782" r:id="rId23"/>
    <p:sldId id="1296" r:id="rId24"/>
    <p:sldId id="301" r:id="rId25"/>
    <p:sldId id="1303" r:id="rId26"/>
    <p:sldId id="1304" r:id="rId27"/>
    <p:sldId id="1315" r:id="rId28"/>
    <p:sldId id="285" r:id="rId29"/>
    <p:sldId id="1284" r:id="rId30"/>
    <p:sldId id="1302" r:id="rId31"/>
    <p:sldId id="1316" r:id="rId32"/>
    <p:sldId id="1285" r:id="rId33"/>
    <p:sldId id="1305" r:id="rId34"/>
    <p:sldId id="289" r:id="rId35"/>
    <p:sldId id="290" r:id="rId36"/>
    <p:sldId id="291" r:id="rId37"/>
    <p:sldId id="292" r:id="rId38"/>
    <p:sldId id="1298" r:id="rId39"/>
    <p:sldId id="295" r:id="rId40"/>
    <p:sldId id="1320" r:id="rId41"/>
    <p:sldId id="1306" r:id="rId42"/>
    <p:sldId id="1321" r:id="rId43"/>
    <p:sldId id="1307" r:id="rId44"/>
    <p:sldId id="1309" r:id="rId45"/>
    <p:sldId id="1319" r:id="rId46"/>
    <p:sldId id="286" r:id="rId47"/>
    <p:sldId id="1317" r:id="rId48"/>
    <p:sldId id="1301" r:id="rId49"/>
    <p:sldId id="1318" r:id="rId50"/>
    <p:sldId id="814" r:id="rId51"/>
    <p:sldId id="1299" r:id="rId52"/>
    <p:sldId id="288" r:id="rId53"/>
    <p:sldId id="296" r:id="rId54"/>
    <p:sldId id="298" r:id="rId55"/>
    <p:sldId id="297" r:id="rId56"/>
    <p:sldId id="1308" r:id="rId57"/>
    <p:sldId id="299" r:id="rId58"/>
    <p:sldId id="1311" r:id="rId59"/>
    <p:sldId id="1310" r:id="rId60"/>
    <p:sldId id="300" r:id="rId61"/>
    <p:sldId id="399" r:id="rId62"/>
    <p:sldId id="789" r:id="rId63"/>
    <p:sldId id="777" r:id="rId64"/>
    <p:sldId id="779" r:id="rId65"/>
    <p:sldId id="792" r:id="rId66"/>
    <p:sldId id="787" r:id="rId67"/>
    <p:sldId id="785"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375B2B3-ECCD-3A40-A438-34EF6A53DED7}">
          <p14:sldIdLst>
            <p14:sldId id="398"/>
            <p14:sldId id="822"/>
            <p14:sldId id="1277"/>
            <p14:sldId id="776"/>
            <p14:sldId id="778"/>
            <p14:sldId id="815"/>
            <p14:sldId id="809"/>
            <p14:sldId id="805"/>
            <p14:sldId id="806"/>
            <p14:sldId id="807"/>
            <p14:sldId id="808"/>
            <p14:sldId id="786"/>
          </p14:sldIdLst>
        </p14:section>
        <p14:section name="课程结构" id="{D88167C3-A49C-1C4D-A5E6-BF37474110D9}">
          <p14:sldIdLst>
            <p14:sldId id="1313"/>
            <p14:sldId id="1312"/>
          </p14:sldIdLst>
        </p14:section>
        <p14:section name="案例引入：特斯拉和八大板块" id="{7C41A73A-FA87-42D1-A5C4-86F1A5A1126F}">
          <p14:sldIdLst>
            <p14:sldId id="1314"/>
            <p14:sldId id="268"/>
            <p14:sldId id="1300"/>
            <p14:sldId id="782"/>
            <p14:sldId id="1296"/>
            <p14:sldId id="301"/>
            <p14:sldId id="1303"/>
            <p14:sldId id="1304"/>
            <p14:sldId id="1315"/>
            <p14:sldId id="285"/>
            <p14:sldId id="1284"/>
            <p14:sldId id="1302"/>
            <p14:sldId id="1316"/>
            <p14:sldId id="1285"/>
            <p14:sldId id="1305"/>
            <p14:sldId id="289"/>
            <p14:sldId id="290"/>
            <p14:sldId id="291"/>
            <p14:sldId id="292"/>
            <p14:sldId id="1298"/>
            <p14:sldId id="295"/>
            <p14:sldId id="1320"/>
            <p14:sldId id="1306"/>
            <p14:sldId id="1321"/>
            <p14:sldId id="1307"/>
            <p14:sldId id="1309"/>
            <p14:sldId id="1319"/>
            <p14:sldId id="286"/>
            <p14:sldId id="1317"/>
            <p14:sldId id="1301"/>
            <p14:sldId id="1318"/>
            <p14:sldId id="814"/>
            <p14:sldId id="1299"/>
            <p14:sldId id="288"/>
            <p14:sldId id="296"/>
            <p14:sldId id="298"/>
            <p14:sldId id="297"/>
            <p14:sldId id="1308"/>
            <p14:sldId id="299"/>
            <p14:sldId id="1311"/>
            <p14:sldId id="1310"/>
            <p14:sldId id="300"/>
          </p14:sldIdLst>
        </p14:section>
        <p14:section name="知识拓展" id="{B84DA981-2C46-5F45-B827-2FD2F3D3D73A}">
          <p14:sldIdLst>
            <p14:sldId id="399"/>
            <p14:sldId id="789"/>
            <p14:sldId id="777"/>
            <p14:sldId id="779"/>
            <p14:sldId id="792"/>
            <p14:sldId id="787"/>
            <p14:sldId id="7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00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115D4E-0E52-4DB4-BEBB-9AA44E4C8B91}" v="52" dt="2024-09-02T11:17:01.15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32" autoAdjust="0"/>
    <p:restoredTop sz="95859"/>
  </p:normalViewPr>
  <p:slideViewPr>
    <p:cSldViewPr snapToGrid="0">
      <p:cViewPr>
        <p:scale>
          <a:sx n="103" d="100"/>
          <a:sy n="103" d="100"/>
        </p:scale>
        <p:origin x="1328" y="6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5C8E6E-FD69-7448-8B9B-074A9CBD5873}" type="datetimeFigureOut">
              <a:rPr kumimoji="1" lang="zh-CN" altLang="en-US" smtClean="0"/>
              <a:t>2024/9/8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99582D-8150-3F45-B1D0-FEE9A1B35847}" type="slidenum">
              <a:rPr kumimoji="1" lang="zh-CN" altLang="en-US" smtClean="0"/>
              <a:t>‹#›</a:t>
            </a:fld>
            <a:endParaRPr kumimoji="1" lang="zh-CN" altLang="en-US"/>
          </a:p>
        </p:txBody>
      </p:sp>
    </p:spTree>
    <p:extLst>
      <p:ext uri="{BB962C8B-B14F-4D97-AF65-F5344CB8AC3E}">
        <p14:creationId xmlns:p14="http://schemas.microsoft.com/office/powerpoint/2010/main" val="651740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091D0A-B207-0AA0-3E1E-71A858D1080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CC6A1BC0-12E2-2C0B-78A7-1E84DFE3606D}"/>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6" name="灯片编号占位符 5">
            <a:extLst>
              <a:ext uri="{FF2B5EF4-FFF2-40B4-BE49-F238E27FC236}">
                <a16:creationId xmlns:a16="http://schemas.microsoft.com/office/drawing/2014/main" id="{23FFF159-9351-3C06-A76E-60DA86677E74}"/>
              </a:ext>
            </a:extLst>
          </p:cNvPr>
          <p:cNvSpPr>
            <a:spLocks noGrp="1"/>
          </p:cNvSpPr>
          <p:nvPr>
            <p:ph type="sldNum" sz="quarter" idx="12"/>
          </p:nvPr>
        </p:nvSpPr>
        <p:spPr/>
        <p:txBody>
          <a:bodyPr/>
          <a:lstStyle/>
          <a:p>
            <a:fld id="{F56ABC50-C693-6145-8FE9-48A83A944B62}" type="slidenum">
              <a:rPr kumimoji="1" lang="zh-CN" altLang="en-US" smtClean="0"/>
              <a:t>‹#›</a:t>
            </a:fld>
            <a:endParaRPr kumimoji="1" lang="zh-CN" altLang="en-US"/>
          </a:p>
        </p:txBody>
      </p:sp>
    </p:spTree>
    <p:extLst>
      <p:ext uri="{BB962C8B-B14F-4D97-AF65-F5344CB8AC3E}">
        <p14:creationId xmlns:p14="http://schemas.microsoft.com/office/powerpoint/2010/main" val="793083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7AB330-DA3A-ADD6-4836-6CC71902E0D8}"/>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D702350D-0A5B-5226-A84F-483555E8EE38}"/>
              </a:ext>
            </a:extLst>
          </p:cNvPr>
          <p:cNvSpPr>
            <a:spLocks noGrp="1"/>
          </p:cNvSpPr>
          <p:nvPr>
            <p:ph type="dt" sz="half" idx="10"/>
          </p:nvPr>
        </p:nvSpPr>
        <p:spPr/>
        <p:txBody>
          <a:bodyPr/>
          <a:lstStyle/>
          <a:p>
            <a:fld id="{BB80C3A3-B98C-434C-912F-379505A72D24}" type="datetimeFigureOut">
              <a:rPr kumimoji="1" lang="zh-CN" altLang="en-US" smtClean="0"/>
              <a:t>2024/9/8</a:t>
            </a:fld>
            <a:endParaRPr kumimoji="1" lang="zh-CN" altLang="en-US"/>
          </a:p>
        </p:txBody>
      </p:sp>
      <p:sp>
        <p:nvSpPr>
          <p:cNvPr id="4" name="页脚占位符 3">
            <a:extLst>
              <a:ext uri="{FF2B5EF4-FFF2-40B4-BE49-F238E27FC236}">
                <a16:creationId xmlns:a16="http://schemas.microsoft.com/office/drawing/2014/main" id="{40607D47-6511-8E6D-28F5-CEF2114D78FD}"/>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81E7B600-F1E8-BABB-B028-3175DBA4C673}"/>
              </a:ext>
            </a:extLst>
          </p:cNvPr>
          <p:cNvSpPr>
            <a:spLocks noGrp="1"/>
          </p:cNvSpPr>
          <p:nvPr>
            <p:ph type="sldNum" sz="quarter" idx="12"/>
          </p:nvPr>
        </p:nvSpPr>
        <p:spPr/>
        <p:txBody>
          <a:bodyPr/>
          <a:lstStyle/>
          <a:p>
            <a:fld id="{2661189E-C731-8441-BB80-04FFE5666433}" type="slidenum">
              <a:rPr kumimoji="1" lang="zh-CN" altLang="en-US" smtClean="0"/>
              <a:t>‹#›</a:t>
            </a:fld>
            <a:endParaRPr kumimoji="1" lang="zh-CN" altLang="en-US"/>
          </a:p>
        </p:txBody>
      </p:sp>
    </p:spTree>
    <p:extLst>
      <p:ext uri="{BB962C8B-B14F-4D97-AF65-F5344CB8AC3E}">
        <p14:creationId xmlns:p14="http://schemas.microsoft.com/office/powerpoint/2010/main" val="4265120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4ED376-D778-023C-4FC1-6D31E396853E}"/>
              </a:ext>
            </a:extLst>
          </p:cNvPr>
          <p:cNvSpPr>
            <a:spLocks noGrp="1"/>
          </p:cNvSpPr>
          <p:nvPr>
            <p:ph type="dt" sz="half" idx="10"/>
          </p:nvPr>
        </p:nvSpPr>
        <p:spPr/>
        <p:txBody>
          <a:bodyPr/>
          <a:lstStyle/>
          <a:p>
            <a:fld id="{BB80C3A3-B98C-434C-912F-379505A72D24}" type="datetimeFigureOut">
              <a:rPr kumimoji="1" lang="zh-CN" altLang="en-US" smtClean="0"/>
              <a:t>2024/9/8</a:t>
            </a:fld>
            <a:endParaRPr kumimoji="1" lang="zh-CN" altLang="en-US"/>
          </a:p>
        </p:txBody>
      </p:sp>
      <p:sp>
        <p:nvSpPr>
          <p:cNvPr id="3" name="页脚占位符 2">
            <a:extLst>
              <a:ext uri="{FF2B5EF4-FFF2-40B4-BE49-F238E27FC236}">
                <a16:creationId xmlns:a16="http://schemas.microsoft.com/office/drawing/2014/main" id="{5F7AAF6C-BC8A-407E-EA66-07818605F341}"/>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C506091E-799A-7F2E-872D-7BC04B3636AC}"/>
              </a:ext>
            </a:extLst>
          </p:cNvPr>
          <p:cNvSpPr>
            <a:spLocks noGrp="1"/>
          </p:cNvSpPr>
          <p:nvPr>
            <p:ph type="sldNum" sz="quarter" idx="12"/>
          </p:nvPr>
        </p:nvSpPr>
        <p:spPr/>
        <p:txBody>
          <a:bodyPr/>
          <a:lstStyle/>
          <a:p>
            <a:fld id="{2661189E-C731-8441-BB80-04FFE5666433}" type="slidenum">
              <a:rPr kumimoji="1" lang="zh-CN" altLang="en-US" smtClean="0"/>
              <a:t>‹#›</a:t>
            </a:fld>
            <a:endParaRPr kumimoji="1" lang="zh-CN" altLang="en-US"/>
          </a:p>
        </p:txBody>
      </p:sp>
    </p:spTree>
    <p:extLst>
      <p:ext uri="{BB962C8B-B14F-4D97-AF65-F5344CB8AC3E}">
        <p14:creationId xmlns:p14="http://schemas.microsoft.com/office/powerpoint/2010/main" val="2384001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8DE7EF-7C30-E67B-1525-75656D980A8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6E92811F-960B-154A-88D6-0AABD9C983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E397789D-5DAA-8F2A-D1C9-0E886500A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03B34ED8-DC6A-F9C6-2188-B9870FAA53A0}"/>
              </a:ext>
            </a:extLst>
          </p:cNvPr>
          <p:cNvSpPr>
            <a:spLocks noGrp="1"/>
          </p:cNvSpPr>
          <p:nvPr>
            <p:ph type="dt" sz="half" idx="10"/>
          </p:nvPr>
        </p:nvSpPr>
        <p:spPr/>
        <p:txBody>
          <a:bodyPr/>
          <a:lstStyle/>
          <a:p>
            <a:fld id="{BB80C3A3-B98C-434C-912F-379505A72D24}" type="datetimeFigureOut">
              <a:rPr kumimoji="1" lang="zh-CN" altLang="en-US" smtClean="0"/>
              <a:t>2024/9/8</a:t>
            </a:fld>
            <a:endParaRPr kumimoji="1" lang="zh-CN" altLang="en-US"/>
          </a:p>
        </p:txBody>
      </p:sp>
      <p:sp>
        <p:nvSpPr>
          <p:cNvPr id="6" name="页脚占位符 5">
            <a:extLst>
              <a:ext uri="{FF2B5EF4-FFF2-40B4-BE49-F238E27FC236}">
                <a16:creationId xmlns:a16="http://schemas.microsoft.com/office/drawing/2014/main" id="{007BAED9-458B-6266-D74C-7E521E637C5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BB4BDDB-FA6B-E0D6-F51E-80CF7EA41C18}"/>
              </a:ext>
            </a:extLst>
          </p:cNvPr>
          <p:cNvSpPr>
            <a:spLocks noGrp="1"/>
          </p:cNvSpPr>
          <p:nvPr>
            <p:ph type="sldNum" sz="quarter" idx="12"/>
          </p:nvPr>
        </p:nvSpPr>
        <p:spPr/>
        <p:txBody>
          <a:bodyPr/>
          <a:lstStyle/>
          <a:p>
            <a:fld id="{2661189E-C731-8441-BB80-04FFE5666433}" type="slidenum">
              <a:rPr kumimoji="1" lang="zh-CN" altLang="en-US" smtClean="0"/>
              <a:t>‹#›</a:t>
            </a:fld>
            <a:endParaRPr kumimoji="1" lang="zh-CN" altLang="en-US"/>
          </a:p>
        </p:txBody>
      </p:sp>
    </p:spTree>
    <p:extLst>
      <p:ext uri="{BB962C8B-B14F-4D97-AF65-F5344CB8AC3E}">
        <p14:creationId xmlns:p14="http://schemas.microsoft.com/office/powerpoint/2010/main" val="3357197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8E6D5-6A5A-7DFA-4CB2-574C1B173D0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4CFB0CF7-4754-2FAB-313D-8964AC3ABB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8F4A3290-A818-C889-20B4-60C4587D2A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F9DE8CA0-F99E-E16F-1134-89858ADEAE45}"/>
              </a:ext>
            </a:extLst>
          </p:cNvPr>
          <p:cNvSpPr>
            <a:spLocks noGrp="1"/>
          </p:cNvSpPr>
          <p:nvPr>
            <p:ph type="dt" sz="half" idx="10"/>
          </p:nvPr>
        </p:nvSpPr>
        <p:spPr/>
        <p:txBody>
          <a:bodyPr/>
          <a:lstStyle/>
          <a:p>
            <a:fld id="{BB80C3A3-B98C-434C-912F-379505A72D24}" type="datetimeFigureOut">
              <a:rPr kumimoji="1" lang="zh-CN" altLang="en-US" smtClean="0"/>
              <a:t>2024/9/8</a:t>
            </a:fld>
            <a:endParaRPr kumimoji="1" lang="zh-CN" altLang="en-US"/>
          </a:p>
        </p:txBody>
      </p:sp>
      <p:sp>
        <p:nvSpPr>
          <p:cNvPr id="6" name="页脚占位符 5">
            <a:extLst>
              <a:ext uri="{FF2B5EF4-FFF2-40B4-BE49-F238E27FC236}">
                <a16:creationId xmlns:a16="http://schemas.microsoft.com/office/drawing/2014/main" id="{DDEF6633-4BDE-EF7D-A3A1-9EE60AD43ED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F39087D-4C6D-EEF1-C2EB-7023D51F11FE}"/>
              </a:ext>
            </a:extLst>
          </p:cNvPr>
          <p:cNvSpPr>
            <a:spLocks noGrp="1"/>
          </p:cNvSpPr>
          <p:nvPr>
            <p:ph type="sldNum" sz="quarter" idx="12"/>
          </p:nvPr>
        </p:nvSpPr>
        <p:spPr/>
        <p:txBody>
          <a:bodyPr/>
          <a:lstStyle/>
          <a:p>
            <a:fld id="{2661189E-C731-8441-BB80-04FFE5666433}" type="slidenum">
              <a:rPr kumimoji="1" lang="zh-CN" altLang="en-US" smtClean="0"/>
              <a:t>‹#›</a:t>
            </a:fld>
            <a:endParaRPr kumimoji="1" lang="zh-CN" altLang="en-US"/>
          </a:p>
        </p:txBody>
      </p:sp>
    </p:spTree>
    <p:extLst>
      <p:ext uri="{BB962C8B-B14F-4D97-AF65-F5344CB8AC3E}">
        <p14:creationId xmlns:p14="http://schemas.microsoft.com/office/powerpoint/2010/main" val="2338192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2A20E-D84A-BC19-C8F9-F912BEA31AF4}"/>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1975C505-31AA-C4AF-33AC-808BAD509303}"/>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958950C-94B8-AB64-E4A3-E4BE41091F4F}"/>
              </a:ext>
            </a:extLst>
          </p:cNvPr>
          <p:cNvSpPr>
            <a:spLocks noGrp="1"/>
          </p:cNvSpPr>
          <p:nvPr>
            <p:ph type="dt" sz="half" idx="10"/>
          </p:nvPr>
        </p:nvSpPr>
        <p:spPr/>
        <p:txBody>
          <a:bodyPr/>
          <a:lstStyle/>
          <a:p>
            <a:fld id="{BB80C3A3-B98C-434C-912F-379505A72D24}" type="datetimeFigureOut">
              <a:rPr kumimoji="1" lang="zh-CN" altLang="en-US" smtClean="0"/>
              <a:t>2024/9/8</a:t>
            </a:fld>
            <a:endParaRPr kumimoji="1" lang="zh-CN" altLang="en-US"/>
          </a:p>
        </p:txBody>
      </p:sp>
      <p:sp>
        <p:nvSpPr>
          <p:cNvPr id="5" name="页脚占位符 4">
            <a:extLst>
              <a:ext uri="{FF2B5EF4-FFF2-40B4-BE49-F238E27FC236}">
                <a16:creationId xmlns:a16="http://schemas.microsoft.com/office/drawing/2014/main" id="{40E4A70A-2C54-4C20-15AC-44C98460C9B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DEFACB5-0014-44E9-8131-142F27AFDA2D}"/>
              </a:ext>
            </a:extLst>
          </p:cNvPr>
          <p:cNvSpPr>
            <a:spLocks noGrp="1"/>
          </p:cNvSpPr>
          <p:nvPr>
            <p:ph type="sldNum" sz="quarter" idx="12"/>
          </p:nvPr>
        </p:nvSpPr>
        <p:spPr/>
        <p:txBody>
          <a:bodyPr/>
          <a:lstStyle/>
          <a:p>
            <a:fld id="{2661189E-C731-8441-BB80-04FFE5666433}" type="slidenum">
              <a:rPr kumimoji="1" lang="zh-CN" altLang="en-US" smtClean="0"/>
              <a:t>‹#›</a:t>
            </a:fld>
            <a:endParaRPr kumimoji="1" lang="zh-CN" altLang="en-US"/>
          </a:p>
        </p:txBody>
      </p:sp>
    </p:spTree>
    <p:extLst>
      <p:ext uri="{BB962C8B-B14F-4D97-AF65-F5344CB8AC3E}">
        <p14:creationId xmlns:p14="http://schemas.microsoft.com/office/powerpoint/2010/main" val="292522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3BE398B-4D28-8DF6-FA7E-0BDAB2BE2575}"/>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FA14E8BD-D5D7-EA57-96DB-E42F56A09159}"/>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D2DEE9B-3F73-68FB-4C4F-24B1275D5B9C}"/>
              </a:ext>
            </a:extLst>
          </p:cNvPr>
          <p:cNvSpPr>
            <a:spLocks noGrp="1"/>
          </p:cNvSpPr>
          <p:nvPr>
            <p:ph type="dt" sz="half" idx="10"/>
          </p:nvPr>
        </p:nvSpPr>
        <p:spPr/>
        <p:txBody>
          <a:bodyPr/>
          <a:lstStyle/>
          <a:p>
            <a:fld id="{BB80C3A3-B98C-434C-912F-379505A72D24}" type="datetimeFigureOut">
              <a:rPr kumimoji="1" lang="zh-CN" altLang="en-US" smtClean="0"/>
              <a:t>2024/9/8</a:t>
            </a:fld>
            <a:endParaRPr kumimoji="1" lang="zh-CN" altLang="en-US"/>
          </a:p>
        </p:txBody>
      </p:sp>
      <p:sp>
        <p:nvSpPr>
          <p:cNvPr id="5" name="页脚占位符 4">
            <a:extLst>
              <a:ext uri="{FF2B5EF4-FFF2-40B4-BE49-F238E27FC236}">
                <a16:creationId xmlns:a16="http://schemas.microsoft.com/office/drawing/2014/main" id="{873AB128-2358-1680-D874-AC18133910F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C6635A4-DBB3-DEC5-8234-DCB0ACD4C700}"/>
              </a:ext>
            </a:extLst>
          </p:cNvPr>
          <p:cNvSpPr>
            <a:spLocks noGrp="1"/>
          </p:cNvSpPr>
          <p:nvPr>
            <p:ph type="sldNum" sz="quarter" idx="12"/>
          </p:nvPr>
        </p:nvSpPr>
        <p:spPr/>
        <p:txBody>
          <a:bodyPr/>
          <a:lstStyle/>
          <a:p>
            <a:fld id="{2661189E-C731-8441-BB80-04FFE5666433}" type="slidenum">
              <a:rPr kumimoji="1" lang="zh-CN" altLang="en-US" smtClean="0"/>
              <a:t>‹#›</a:t>
            </a:fld>
            <a:endParaRPr kumimoji="1" lang="zh-CN" altLang="en-US"/>
          </a:p>
        </p:txBody>
      </p:sp>
    </p:spTree>
    <p:extLst>
      <p:ext uri="{BB962C8B-B14F-4D97-AF65-F5344CB8AC3E}">
        <p14:creationId xmlns:p14="http://schemas.microsoft.com/office/powerpoint/2010/main" val="4024542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D90FA6-20FD-E475-4B56-CB4782B73448}"/>
              </a:ext>
            </a:extLst>
          </p:cNvPr>
          <p:cNvSpPr>
            <a:spLocks noGrp="1"/>
          </p:cNvSpPr>
          <p:nvPr>
            <p:ph type="title"/>
          </p:nvPr>
        </p:nvSpPr>
        <p:spPr/>
        <p:txBody>
          <a:bodyPr/>
          <a:lstStyle/>
          <a:p>
            <a:r>
              <a:rPr kumimoji="1" lang="zh-CN" altLang="en-US"/>
              <a:t>单击此处编辑母版标题样式</a:t>
            </a:r>
          </a:p>
        </p:txBody>
      </p:sp>
      <p:sp>
        <p:nvSpPr>
          <p:cNvPr id="3" name="灯片编号占位符 2">
            <a:extLst>
              <a:ext uri="{FF2B5EF4-FFF2-40B4-BE49-F238E27FC236}">
                <a16:creationId xmlns:a16="http://schemas.microsoft.com/office/drawing/2014/main" id="{583A2514-026D-B589-00E3-1D21C7B53A51}"/>
              </a:ext>
            </a:extLst>
          </p:cNvPr>
          <p:cNvSpPr>
            <a:spLocks noGrp="1"/>
          </p:cNvSpPr>
          <p:nvPr>
            <p:ph type="sldNum" sz="quarter" idx="10"/>
          </p:nvPr>
        </p:nvSpPr>
        <p:spPr/>
        <p:txBody>
          <a:bodyPr/>
          <a:lstStyle/>
          <a:p>
            <a:fld id="{F56ABC50-C693-6145-8FE9-48A83A944B62}" type="slidenum">
              <a:rPr kumimoji="1" lang="zh-CN" altLang="en-US" smtClean="0"/>
              <a:pPr/>
              <a:t>‹#›</a:t>
            </a:fld>
            <a:endParaRPr kumimoji="1" lang="zh-CN" altLang="en-US"/>
          </a:p>
        </p:txBody>
      </p:sp>
      <p:sp>
        <p:nvSpPr>
          <p:cNvPr id="5" name="内容占位符 4">
            <a:extLst>
              <a:ext uri="{FF2B5EF4-FFF2-40B4-BE49-F238E27FC236}">
                <a16:creationId xmlns:a16="http://schemas.microsoft.com/office/drawing/2014/main" id="{04DE04E5-C54F-1E7C-1D1B-56CD00EA1298}"/>
              </a:ext>
            </a:extLst>
          </p:cNvPr>
          <p:cNvSpPr>
            <a:spLocks noGrp="1"/>
          </p:cNvSpPr>
          <p:nvPr>
            <p:ph sz="quarter" idx="11"/>
          </p:nvPr>
        </p:nvSpPr>
        <p:spPr>
          <a:xfrm>
            <a:off x="939114" y="1388330"/>
            <a:ext cx="10515600" cy="4621212"/>
          </a:xfrm>
        </p:spPr>
        <p:txBody>
          <a:bodyPr/>
          <a:lstStyle>
            <a:lvl1pPr marL="342900" indent="-342900">
              <a:buFont typeface="Wingdings" pitchFamily="2" charset="2"/>
              <a:buChar char="Ø"/>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endParaRPr kumimoji="1" lang="zh-CN" altLang="en-US" dirty="0"/>
          </a:p>
        </p:txBody>
      </p:sp>
    </p:spTree>
    <p:extLst>
      <p:ext uri="{BB962C8B-B14F-4D97-AF65-F5344CB8AC3E}">
        <p14:creationId xmlns:p14="http://schemas.microsoft.com/office/powerpoint/2010/main" val="183192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62DB13-6E19-3DA7-B63A-D73D5F28DDD5}"/>
              </a:ext>
            </a:extLst>
          </p:cNvPr>
          <p:cNvSpPr>
            <a:spLocks noGrp="1"/>
          </p:cNvSpPr>
          <p:nvPr>
            <p:ph type="title"/>
          </p:nvPr>
        </p:nvSpPr>
        <p:spPr>
          <a:xfrm>
            <a:off x="939114" y="365126"/>
            <a:ext cx="8427308" cy="821124"/>
          </a:xfrm>
          <a:prstGeom prst="rect">
            <a:avLst/>
          </a:prstGeom>
        </p:spPr>
        <p:txBody>
          <a:bodyPr/>
          <a:lstStyle/>
          <a:p>
            <a:r>
              <a:rPr kumimoji="1" lang="zh-CN" altLang="en-US"/>
              <a:t>单击此处编辑母版标题样式</a:t>
            </a:r>
          </a:p>
        </p:txBody>
      </p:sp>
      <p:sp>
        <p:nvSpPr>
          <p:cNvPr id="5" name="灯片编号占位符 4">
            <a:extLst>
              <a:ext uri="{FF2B5EF4-FFF2-40B4-BE49-F238E27FC236}">
                <a16:creationId xmlns:a16="http://schemas.microsoft.com/office/drawing/2014/main" id="{B004B864-B786-B48E-5EB2-35C866306606}"/>
              </a:ext>
            </a:extLst>
          </p:cNvPr>
          <p:cNvSpPr>
            <a:spLocks noGrp="1"/>
          </p:cNvSpPr>
          <p:nvPr>
            <p:ph type="sldNum" sz="quarter" idx="12"/>
          </p:nvPr>
        </p:nvSpPr>
        <p:spPr/>
        <p:txBody>
          <a:bodyPr/>
          <a:lstStyle/>
          <a:p>
            <a:fld id="{F56ABC50-C693-6145-8FE9-48A83A944B62}" type="slidenum">
              <a:rPr kumimoji="1" lang="zh-CN" altLang="en-US" smtClean="0"/>
              <a:t>‹#›</a:t>
            </a:fld>
            <a:endParaRPr kumimoji="1" lang="zh-CN" altLang="en-US"/>
          </a:p>
        </p:txBody>
      </p:sp>
      <p:sp>
        <p:nvSpPr>
          <p:cNvPr id="7" name="图片占位符 6">
            <a:extLst>
              <a:ext uri="{FF2B5EF4-FFF2-40B4-BE49-F238E27FC236}">
                <a16:creationId xmlns:a16="http://schemas.microsoft.com/office/drawing/2014/main" id="{0A818201-403B-7129-4D2B-D27BED0CE165}"/>
              </a:ext>
            </a:extLst>
          </p:cNvPr>
          <p:cNvSpPr>
            <a:spLocks noGrp="1"/>
          </p:cNvSpPr>
          <p:nvPr>
            <p:ph type="pic" sz="quarter" idx="13"/>
          </p:nvPr>
        </p:nvSpPr>
        <p:spPr>
          <a:xfrm>
            <a:off x="939800" y="1531938"/>
            <a:ext cx="10614025" cy="4522787"/>
          </a:xfrm>
          <a:prstGeom prst="rect">
            <a:avLst/>
          </a:prstGeom>
        </p:spPr>
        <p:txBody>
          <a:bodyPr/>
          <a:lstStyle>
            <a:lvl1pPr marL="0" indent="0">
              <a:buFont typeface="Wingdings" pitchFamily="2" charset="2"/>
              <a:buNone/>
              <a:defRPr/>
            </a:lvl1pPr>
          </a:lstStyle>
          <a:p>
            <a:endParaRPr kumimoji="1" lang="zh-CN" altLang="en-US"/>
          </a:p>
        </p:txBody>
      </p:sp>
    </p:spTree>
    <p:extLst>
      <p:ext uri="{BB962C8B-B14F-4D97-AF65-F5344CB8AC3E}">
        <p14:creationId xmlns:p14="http://schemas.microsoft.com/office/powerpoint/2010/main" val="14238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E3BFF2A-A389-F9E9-AE66-EDC82E41EF21}"/>
              </a:ext>
            </a:extLst>
          </p:cNvPr>
          <p:cNvSpPr>
            <a:spLocks noGrp="1"/>
          </p:cNvSpPr>
          <p:nvPr>
            <p:ph type="sldNum" sz="quarter" idx="10"/>
          </p:nvPr>
        </p:nvSpPr>
        <p:spPr/>
        <p:txBody>
          <a:bodyPr/>
          <a:lstStyle/>
          <a:p>
            <a:fld id="{F56ABC50-C693-6145-8FE9-48A83A944B62}" type="slidenum">
              <a:rPr kumimoji="1" lang="zh-CN" altLang="en-US" smtClean="0"/>
              <a:pPr/>
              <a:t>‹#›</a:t>
            </a:fld>
            <a:endParaRPr kumimoji="1" lang="zh-CN" altLang="en-US"/>
          </a:p>
        </p:txBody>
      </p:sp>
    </p:spTree>
    <p:extLst>
      <p:ext uri="{BB962C8B-B14F-4D97-AF65-F5344CB8AC3E}">
        <p14:creationId xmlns:p14="http://schemas.microsoft.com/office/powerpoint/2010/main" val="2802593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629CD8-6FC0-E916-677B-918612D6EEF7}"/>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9E77127F-905E-CC0D-A7C4-E582C7A3A9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9CCBC9D-5A78-DE3F-A15B-095470C31084}"/>
              </a:ext>
            </a:extLst>
          </p:cNvPr>
          <p:cNvSpPr>
            <a:spLocks noGrp="1"/>
          </p:cNvSpPr>
          <p:nvPr>
            <p:ph type="dt" sz="half" idx="10"/>
          </p:nvPr>
        </p:nvSpPr>
        <p:spPr/>
        <p:txBody>
          <a:bodyPr/>
          <a:lstStyle/>
          <a:p>
            <a:fld id="{BB80C3A3-B98C-434C-912F-379505A72D24}" type="datetimeFigureOut">
              <a:rPr kumimoji="1" lang="zh-CN" altLang="en-US" smtClean="0"/>
              <a:t>2024/9/8</a:t>
            </a:fld>
            <a:endParaRPr kumimoji="1" lang="zh-CN" altLang="en-US"/>
          </a:p>
        </p:txBody>
      </p:sp>
      <p:sp>
        <p:nvSpPr>
          <p:cNvPr id="5" name="页脚占位符 4">
            <a:extLst>
              <a:ext uri="{FF2B5EF4-FFF2-40B4-BE49-F238E27FC236}">
                <a16:creationId xmlns:a16="http://schemas.microsoft.com/office/drawing/2014/main" id="{9F6A98AF-CEE0-9569-4C52-6CC13551E17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7B84934-45A2-7A8A-2781-FAE20F486779}"/>
              </a:ext>
            </a:extLst>
          </p:cNvPr>
          <p:cNvSpPr>
            <a:spLocks noGrp="1"/>
          </p:cNvSpPr>
          <p:nvPr>
            <p:ph type="sldNum" sz="quarter" idx="12"/>
          </p:nvPr>
        </p:nvSpPr>
        <p:spPr/>
        <p:txBody>
          <a:bodyPr/>
          <a:lstStyle/>
          <a:p>
            <a:fld id="{2661189E-C731-8441-BB80-04FFE5666433}" type="slidenum">
              <a:rPr kumimoji="1" lang="zh-CN" altLang="en-US" smtClean="0"/>
              <a:t>‹#›</a:t>
            </a:fld>
            <a:endParaRPr kumimoji="1" lang="zh-CN" altLang="en-US"/>
          </a:p>
        </p:txBody>
      </p:sp>
    </p:spTree>
    <p:extLst>
      <p:ext uri="{BB962C8B-B14F-4D97-AF65-F5344CB8AC3E}">
        <p14:creationId xmlns:p14="http://schemas.microsoft.com/office/powerpoint/2010/main" val="1051804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1F8795-AF2F-54CD-2904-E8AC9F1B2ED9}"/>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0E565F8-6570-27B6-B919-8B5155F981B8}"/>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FD3BAD7-C3E9-F9DA-C298-A6B928AC3347}"/>
              </a:ext>
            </a:extLst>
          </p:cNvPr>
          <p:cNvSpPr>
            <a:spLocks noGrp="1"/>
          </p:cNvSpPr>
          <p:nvPr>
            <p:ph type="dt" sz="half" idx="10"/>
          </p:nvPr>
        </p:nvSpPr>
        <p:spPr/>
        <p:txBody>
          <a:bodyPr/>
          <a:lstStyle/>
          <a:p>
            <a:fld id="{BB80C3A3-B98C-434C-912F-379505A72D24}" type="datetimeFigureOut">
              <a:rPr kumimoji="1" lang="zh-CN" altLang="en-US" smtClean="0"/>
              <a:t>2024/9/8</a:t>
            </a:fld>
            <a:endParaRPr kumimoji="1" lang="zh-CN" altLang="en-US"/>
          </a:p>
        </p:txBody>
      </p:sp>
      <p:sp>
        <p:nvSpPr>
          <p:cNvPr id="5" name="页脚占位符 4">
            <a:extLst>
              <a:ext uri="{FF2B5EF4-FFF2-40B4-BE49-F238E27FC236}">
                <a16:creationId xmlns:a16="http://schemas.microsoft.com/office/drawing/2014/main" id="{41E1058C-7622-5AD7-7548-4EBC09903DA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429ABD6-C963-3B57-3692-39413976F13D}"/>
              </a:ext>
            </a:extLst>
          </p:cNvPr>
          <p:cNvSpPr>
            <a:spLocks noGrp="1"/>
          </p:cNvSpPr>
          <p:nvPr>
            <p:ph type="sldNum" sz="quarter" idx="12"/>
          </p:nvPr>
        </p:nvSpPr>
        <p:spPr/>
        <p:txBody>
          <a:bodyPr/>
          <a:lstStyle/>
          <a:p>
            <a:fld id="{2661189E-C731-8441-BB80-04FFE5666433}" type="slidenum">
              <a:rPr kumimoji="1" lang="zh-CN" altLang="en-US" smtClean="0"/>
              <a:t>‹#›</a:t>
            </a:fld>
            <a:endParaRPr kumimoji="1" lang="zh-CN" altLang="en-US"/>
          </a:p>
        </p:txBody>
      </p:sp>
    </p:spTree>
    <p:extLst>
      <p:ext uri="{BB962C8B-B14F-4D97-AF65-F5344CB8AC3E}">
        <p14:creationId xmlns:p14="http://schemas.microsoft.com/office/powerpoint/2010/main" val="2830455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CE5E42-3F42-3ED7-24F2-AFAA9C8B4A0C}"/>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E9D496B7-797C-BB7F-A0F2-9CED085D77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38713F0D-5C05-E51E-8A7A-B3529DB7B12D}"/>
              </a:ext>
            </a:extLst>
          </p:cNvPr>
          <p:cNvSpPr>
            <a:spLocks noGrp="1"/>
          </p:cNvSpPr>
          <p:nvPr>
            <p:ph type="dt" sz="half" idx="10"/>
          </p:nvPr>
        </p:nvSpPr>
        <p:spPr/>
        <p:txBody>
          <a:bodyPr/>
          <a:lstStyle/>
          <a:p>
            <a:fld id="{BB80C3A3-B98C-434C-912F-379505A72D24}" type="datetimeFigureOut">
              <a:rPr kumimoji="1" lang="zh-CN" altLang="en-US" smtClean="0"/>
              <a:t>2024/9/8</a:t>
            </a:fld>
            <a:endParaRPr kumimoji="1" lang="zh-CN" altLang="en-US"/>
          </a:p>
        </p:txBody>
      </p:sp>
      <p:sp>
        <p:nvSpPr>
          <p:cNvPr id="5" name="页脚占位符 4">
            <a:extLst>
              <a:ext uri="{FF2B5EF4-FFF2-40B4-BE49-F238E27FC236}">
                <a16:creationId xmlns:a16="http://schemas.microsoft.com/office/drawing/2014/main" id="{AB662401-B159-8E4E-88BB-10177F05CF7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3B5524D-1059-6ACC-F077-A2A0AE68447C}"/>
              </a:ext>
            </a:extLst>
          </p:cNvPr>
          <p:cNvSpPr>
            <a:spLocks noGrp="1"/>
          </p:cNvSpPr>
          <p:nvPr>
            <p:ph type="sldNum" sz="quarter" idx="12"/>
          </p:nvPr>
        </p:nvSpPr>
        <p:spPr/>
        <p:txBody>
          <a:bodyPr/>
          <a:lstStyle/>
          <a:p>
            <a:fld id="{2661189E-C731-8441-BB80-04FFE5666433}" type="slidenum">
              <a:rPr kumimoji="1" lang="zh-CN" altLang="en-US" smtClean="0"/>
              <a:t>‹#›</a:t>
            </a:fld>
            <a:endParaRPr kumimoji="1" lang="zh-CN" altLang="en-US"/>
          </a:p>
        </p:txBody>
      </p:sp>
    </p:spTree>
    <p:extLst>
      <p:ext uri="{BB962C8B-B14F-4D97-AF65-F5344CB8AC3E}">
        <p14:creationId xmlns:p14="http://schemas.microsoft.com/office/powerpoint/2010/main" val="362802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104995-5FE5-06D6-47E2-359B97ED460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CBEA79C-56E9-E4DC-8764-8EE505F22CEF}"/>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0D367957-2929-995A-0B3B-D9D881E417A2}"/>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96DD82C1-B158-41A2-7838-D2F1751B6B59}"/>
              </a:ext>
            </a:extLst>
          </p:cNvPr>
          <p:cNvSpPr>
            <a:spLocks noGrp="1"/>
          </p:cNvSpPr>
          <p:nvPr>
            <p:ph type="dt" sz="half" idx="10"/>
          </p:nvPr>
        </p:nvSpPr>
        <p:spPr/>
        <p:txBody>
          <a:bodyPr/>
          <a:lstStyle/>
          <a:p>
            <a:fld id="{BB80C3A3-B98C-434C-912F-379505A72D24}" type="datetimeFigureOut">
              <a:rPr kumimoji="1" lang="zh-CN" altLang="en-US" smtClean="0"/>
              <a:t>2024/9/8</a:t>
            </a:fld>
            <a:endParaRPr kumimoji="1" lang="zh-CN" altLang="en-US"/>
          </a:p>
        </p:txBody>
      </p:sp>
      <p:sp>
        <p:nvSpPr>
          <p:cNvPr id="6" name="页脚占位符 5">
            <a:extLst>
              <a:ext uri="{FF2B5EF4-FFF2-40B4-BE49-F238E27FC236}">
                <a16:creationId xmlns:a16="http://schemas.microsoft.com/office/drawing/2014/main" id="{5EA31AA5-7A26-D377-143A-2F393CC43FB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70B9777-89C1-FD73-75EA-7DA634755976}"/>
              </a:ext>
            </a:extLst>
          </p:cNvPr>
          <p:cNvSpPr>
            <a:spLocks noGrp="1"/>
          </p:cNvSpPr>
          <p:nvPr>
            <p:ph type="sldNum" sz="quarter" idx="12"/>
          </p:nvPr>
        </p:nvSpPr>
        <p:spPr/>
        <p:txBody>
          <a:bodyPr/>
          <a:lstStyle/>
          <a:p>
            <a:fld id="{2661189E-C731-8441-BB80-04FFE5666433}" type="slidenum">
              <a:rPr kumimoji="1" lang="zh-CN" altLang="en-US" smtClean="0"/>
              <a:t>‹#›</a:t>
            </a:fld>
            <a:endParaRPr kumimoji="1" lang="zh-CN" altLang="en-US"/>
          </a:p>
        </p:txBody>
      </p:sp>
    </p:spTree>
    <p:extLst>
      <p:ext uri="{BB962C8B-B14F-4D97-AF65-F5344CB8AC3E}">
        <p14:creationId xmlns:p14="http://schemas.microsoft.com/office/powerpoint/2010/main" val="1892651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D8DBFC-5F9A-11A4-0B29-2F7281188FAA}"/>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06A2F8A7-8C42-63C4-AA8E-70D60726F5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9149572F-0AB8-4701-E5A1-AB1873A423EB}"/>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E7E2B67E-9FFA-43A8-F48A-C97D32CEEB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33BCFF96-0CD3-9A5B-77E3-BDCC19F428F0}"/>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0C672E66-159F-BD2E-1E14-37902767F90B}"/>
              </a:ext>
            </a:extLst>
          </p:cNvPr>
          <p:cNvSpPr>
            <a:spLocks noGrp="1"/>
          </p:cNvSpPr>
          <p:nvPr>
            <p:ph type="dt" sz="half" idx="10"/>
          </p:nvPr>
        </p:nvSpPr>
        <p:spPr/>
        <p:txBody>
          <a:bodyPr/>
          <a:lstStyle/>
          <a:p>
            <a:fld id="{BB80C3A3-B98C-434C-912F-379505A72D24}" type="datetimeFigureOut">
              <a:rPr kumimoji="1" lang="zh-CN" altLang="en-US" smtClean="0"/>
              <a:t>2024/9/8</a:t>
            </a:fld>
            <a:endParaRPr kumimoji="1" lang="zh-CN" altLang="en-US"/>
          </a:p>
        </p:txBody>
      </p:sp>
      <p:sp>
        <p:nvSpPr>
          <p:cNvPr id="8" name="页脚占位符 7">
            <a:extLst>
              <a:ext uri="{FF2B5EF4-FFF2-40B4-BE49-F238E27FC236}">
                <a16:creationId xmlns:a16="http://schemas.microsoft.com/office/drawing/2014/main" id="{DA121825-64AC-2187-7C1D-750BFBBDBAB8}"/>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DAD95770-69F4-7F28-B57E-5BE408B38CB2}"/>
              </a:ext>
            </a:extLst>
          </p:cNvPr>
          <p:cNvSpPr>
            <a:spLocks noGrp="1"/>
          </p:cNvSpPr>
          <p:nvPr>
            <p:ph type="sldNum" sz="quarter" idx="12"/>
          </p:nvPr>
        </p:nvSpPr>
        <p:spPr/>
        <p:txBody>
          <a:bodyPr/>
          <a:lstStyle/>
          <a:p>
            <a:fld id="{2661189E-C731-8441-BB80-04FFE5666433}" type="slidenum">
              <a:rPr kumimoji="1" lang="zh-CN" altLang="en-US" smtClean="0"/>
              <a:t>‹#›</a:t>
            </a:fld>
            <a:endParaRPr kumimoji="1" lang="zh-CN" altLang="en-US"/>
          </a:p>
        </p:txBody>
      </p:sp>
    </p:spTree>
    <p:extLst>
      <p:ext uri="{BB962C8B-B14F-4D97-AF65-F5344CB8AC3E}">
        <p14:creationId xmlns:p14="http://schemas.microsoft.com/office/powerpoint/2010/main" val="12100747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DC86695-E808-E154-9DFE-A48F5F697121}"/>
              </a:ext>
            </a:extLst>
          </p:cNvPr>
          <p:cNvSpPr>
            <a:spLocks noGrp="1"/>
          </p:cNvSpPr>
          <p:nvPr>
            <p:ph type="title"/>
          </p:nvPr>
        </p:nvSpPr>
        <p:spPr>
          <a:xfrm>
            <a:off x="939114" y="365126"/>
            <a:ext cx="8427308" cy="821124"/>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54BCBBB6-97A5-B81D-7D88-FF3B1EB2B182}"/>
              </a:ext>
            </a:extLst>
          </p:cNvPr>
          <p:cNvSpPr>
            <a:spLocks noGrp="1"/>
          </p:cNvSpPr>
          <p:nvPr>
            <p:ph type="body" idx="1"/>
          </p:nvPr>
        </p:nvSpPr>
        <p:spPr>
          <a:xfrm>
            <a:off x="939114" y="1523267"/>
            <a:ext cx="10515600" cy="4351338"/>
          </a:xfrm>
          <a:prstGeom prst="rect">
            <a:avLst/>
          </a:prstGeom>
        </p:spPr>
        <p:txBody>
          <a:bodyPr vert="horz" lIns="91440" tIns="45720" rIns="91440" bIns="45720" rtlCol="0">
            <a:normAutofit/>
          </a:bodyPr>
          <a:lstStyle/>
          <a:p>
            <a:pPr lvl="0"/>
            <a:endParaRPr kumimoji="1" lang="zh-CN" altLang="en-US" dirty="0"/>
          </a:p>
        </p:txBody>
      </p:sp>
      <p:sp>
        <p:nvSpPr>
          <p:cNvPr id="6" name="灯片编号占位符 5">
            <a:extLst>
              <a:ext uri="{FF2B5EF4-FFF2-40B4-BE49-F238E27FC236}">
                <a16:creationId xmlns:a16="http://schemas.microsoft.com/office/drawing/2014/main" id="{22098714-BFB0-D7C4-4496-15AAEA14857C}"/>
              </a:ext>
            </a:extLst>
          </p:cNvPr>
          <p:cNvSpPr>
            <a:spLocks noGrp="1"/>
          </p:cNvSpPr>
          <p:nvPr>
            <p:ph type="sldNum" sz="quarter" idx="4"/>
          </p:nvPr>
        </p:nvSpPr>
        <p:spPr>
          <a:xfrm>
            <a:off x="8711514" y="6211622"/>
            <a:ext cx="2743200" cy="365125"/>
          </a:xfrm>
          <a:prstGeom prst="rect">
            <a:avLst/>
          </a:prstGeom>
        </p:spPr>
        <p:txBody>
          <a:bodyPr vert="horz" lIns="91440" tIns="45720" rIns="91440" bIns="45720" rtlCol="0" anchor="ctr"/>
          <a:lstStyle>
            <a:lvl1pPr algn="r">
              <a:defRPr sz="1400">
                <a:solidFill>
                  <a:schemeClr val="tx1">
                    <a:tint val="75000"/>
                  </a:schemeClr>
                </a:solidFill>
                <a:latin typeface="Times New Roman" panose="02020603050405020304" pitchFamily="18" charset="0"/>
                <a:cs typeface="Times New Roman" panose="02020603050405020304" pitchFamily="18" charset="0"/>
              </a:defRPr>
            </a:lvl1pPr>
          </a:lstStyle>
          <a:p>
            <a:fld id="{F56ABC50-C693-6145-8FE9-48A83A944B62}" type="slidenum">
              <a:rPr kumimoji="1" lang="zh-CN" altLang="en-US" smtClean="0"/>
              <a:pPr/>
              <a:t>‹#›</a:t>
            </a:fld>
            <a:endParaRPr kumimoji="1" lang="zh-CN" altLang="en-US"/>
          </a:p>
        </p:txBody>
      </p:sp>
      <p:sp>
        <p:nvSpPr>
          <p:cNvPr id="7" name="燕尾形 6">
            <a:extLst>
              <a:ext uri="{FF2B5EF4-FFF2-40B4-BE49-F238E27FC236}">
                <a16:creationId xmlns:a16="http://schemas.microsoft.com/office/drawing/2014/main" id="{766ED8BC-BDEA-937C-E50F-4015881E3DE8}"/>
              </a:ext>
            </a:extLst>
          </p:cNvPr>
          <p:cNvSpPr/>
          <p:nvPr userDrawn="1"/>
        </p:nvSpPr>
        <p:spPr>
          <a:xfrm>
            <a:off x="0" y="347867"/>
            <a:ext cx="838200" cy="693654"/>
          </a:xfrm>
          <a:prstGeom prst="chevron">
            <a:avLst/>
          </a:prstGeom>
          <a:solidFill>
            <a:srgbClr val="8B001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75C2C92E-D84C-EC55-A779-15667CC79DAD}"/>
              </a:ext>
            </a:extLst>
          </p:cNvPr>
          <p:cNvSpPr/>
          <p:nvPr userDrawn="1"/>
        </p:nvSpPr>
        <p:spPr>
          <a:xfrm>
            <a:off x="11976000" y="346599"/>
            <a:ext cx="216000" cy="693654"/>
          </a:xfrm>
          <a:prstGeom prst="rect">
            <a:avLst/>
          </a:prstGeom>
          <a:solidFill>
            <a:srgbClr val="8B00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a:extLst>
              <a:ext uri="{FF2B5EF4-FFF2-40B4-BE49-F238E27FC236}">
                <a16:creationId xmlns:a16="http://schemas.microsoft.com/office/drawing/2014/main" id="{04A29942-883F-9F8C-D730-AD0B9EF2420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188956" y="168794"/>
            <a:ext cx="2787044" cy="1049263"/>
          </a:xfrm>
          <a:prstGeom prst="rect">
            <a:avLst/>
          </a:prstGeom>
        </p:spPr>
      </p:pic>
    </p:spTree>
    <p:extLst>
      <p:ext uri="{BB962C8B-B14F-4D97-AF65-F5344CB8AC3E}">
        <p14:creationId xmlns:p14="http://schemas.microsoft.com/office/powerpoint/2010/main" val="34288692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sz="43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9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AFDA88E-8C1F-077A-41E8-91A80B7DBC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DA78153-DCA8-DB73-3E46-7F4F239D26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F62BAE4-A188-BB79-1944-868E38187A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80C3A3-B98C-434C-912F-379505A72D24}" type="datetimeFigureOut">
              <a:rPr kumimoji="1" lang="zh-CN" altLang="en-US" smtClean="0"/>
              <a:t>2024/9/8</a:t>
            </a:fld>
            <a:endParaRPr kumimoji="1" lang="zh-CN" altLang="en-US"/>
          </a:p>
        </p:txBody>
      </p:sp>
      <p:sp>
        <p:nvSpPr>
          <p:cNvPr id="5" name="页脚占位符 4">
            <a:extLst>
              <a:ext uri="{FF2B5EF4-FFF2-40B4-BE49-F238E27FC236}">
                <a16:creationId xmlns:a16="http://schemas.microsoft.com/office/drawing/2014/main" id="{1794D520-7152-E459-CA63-43D07BF91D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10B1DE7D-F9F7-FC0E-6B36-388379BB92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61189E-C731-8441-BB80-04FFE5666433}" type="slidenum">
              <a:rPr kumimoji="1" lang="zh-CN" altLang="en-US" smtClean="0"/>
              <a:t>‹#›</a:t>
            </a:fld>
            <a:endParaRPr kumimoji="1" lang="zh-CN" altLang="en-US"/>
          </a:p>
        </p:txBody>
      </p:sp>
    </p:spTree>
    <p:extLst>
      <p:ext uri="{BB962C8B-B14F-4D97-AF65-F5344CB8AC3E}">
        <p14:creationId xmlns:p14="http://schemas.microsoft.com/office/powerpoint/2010/main" val="964412261"/>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2100015869@stu.pku.edu.cn" TargetMode="External"/><Relationship Id="rId2" Type="http://schemas.openxmlformats.org/officeDocument/2006/relationships/hyperlink" Target="mailto:0006173057@pku.edu.cn" TargetMode="Externa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hyperlink" Target="mailto:yiyang_w@stu.pku.edu.c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66451-9FAB-13D8-7D14-D3650BD66CF1}"/>
              </a:ext>
            </a:extLst>
          </p:cNvPr>
          <p:cNvSpPr>
            <a:spLocks noGrp="1"/>
          </p:cNvSpPr>
          <p:nvPr>
            <p:ph type="ctrTitle"/>
          </p:nvPr>
        </p:nvSpPr>
        <p:spPr>
          <a:xfrm>
            <a:off x="3295299" y="812800"/>
            <a:ext cx="9144000" cy="2387600"/>
          </a:xfrm>
        </p:spPr>
        <p:txBody>
          <a:bodyPr>
            <a:normAutofit/>
          </a:bodyPr>
          <a:lstStyle/>
          <a:p>
            <a:r>
              <a:rPr kumimoji="1" lang="zh-CN" altLang="en-US" sz="7200" b="1" dirty="0"/>
              <a:t>金融企业会计</a:t>
            </a:r>
            <a:endParaRPr kumimoji="1" lang="zh-CN" altLang="en-US" sz="5400" b="1" dirty="0"/>
          </a:p>
        </p:txBody>
      </p:sp>
      <p:sp>
        <p:nvSpPr>
          <p:cNvPr id="3" name="副标题 2">
            <a:extLst>
              <a:ext uri="{FF2B5EF4-FFF2-40B4-BE49-F238E27FC236}">
                <a16:creationId xmlns:a16="http://schemas.microsoft.com/office/drawing/2014/main" id="{A633DB09-3770-8E32-D92E-B47C1464255B}"/>
              </a:ext>
            </a:extLst>
          </p:cNvPr>
          <p:cNvSpPr>
            <a:spLocks noGrp="1"/>
          </p:cNvSpPr>
          <p:nvPr>
            <p:ph type="subTitle" idx="1"/>
          </p:nvPr>
        </p:nvSpPr>
        <p:spPr>
          <a:xfrm>
            <a:off x="3295299" y="3292475"/>
            <a:ext cx="9144000" cy="2221634"/>
          </a:xfrm>
        </p:spPr>
        <p:txBody>
          <a:bodyPr>
            <a:normAutofit/>
          </a:bodyPr>
          <a:lstStyle/>
          <a:p>
            <a:r>
              <a:rPr kumimoji="1" lang="en-US" altLang="zh-CN" sz="2000" dirty="0"/>
              <a:t>2024-2025</a:t>
            </a:r>
            <a:r>
              <a:rPr kumimoji="1" lang="zh-CN" altLang="en-US" sz="2000" dirty="0"/>
              <a:t>学年秋季学期</a:t>
            </a:r>
            <a:endParaRPr kumimoji="1" lang="en-US" altLang="zh-CN" sz="2000" dirty="0"/>
          </a:p>
          <a:p>
            <a:r>
              <a:rPr kumimoji="1" lang="zh-CN" altLang="en-US" sz="2000" dirty="0"/>
              <a:t>光华管理学院  </a:t>
            </a:r>
            <a:r>
              <a:rPr kumimoji="1" lang="zh-CN" altLang="en-US" sz="2000" dirty="0">
                <a:latin typeface="Times New Roman" panose="02020603050405020304" pitchFamily="18" charset="0"/>
                <a:ea typeface="SimSun" panose="02010600030101010101" pitchFamily="2" charset="-122"/>
                <a:cs typeface="Times New Roman" panose="02020603050405020304" pitchFamily="18" charset="0"/>
              </a:rPr>
              <a:t>会计学系  </a:t>
            </a:r>
            <a:r>
              <a:rPr kumimoji="1" lang="zh-CN" altLang="en-US" sz="2000" dirty="0"/>
              <a:t>王咏梅</a:t>
            </a:r>
            <a:endParaRPr kumimoji="1" lang="en-US" altLang="zh-CN" sz="2000" dirty="0"/>
          </a:p>
          <a:p>
            <a:r>
              <a:rPr kumimoji="1" lang="zh-CN" altLang="en-US" sz="2000" dirty="0"/>
              <a:t>教师联系方式： </a:t>
            </a:r>
            <a:r>
              <a:rPr kumimoji="1" lang="de-DE" altLang="zh-CN" sz="2000" dirty="0">
                <a:hlinkClick r:id="rId2"/>
              </a:rPr>
              <a:t>0006173057@pku.edu.cn</a:t>
            </a:r>
            <a:endParaRPr kumimoji="1" lang="en-US" altLang="zh-CN" sz="2000" dirty="0"/>
          </a:p>
          <a:p>
            <a:r>
              <a:rPr kumimoji="1" lang="zh-CN" altLang="en-US" sz="1600" dirty="0"/>
              <a:t>助教：赵煜宁 </a:t>
            </a:r>
            <a:r>
              <a:rPr kumimoji="1" lang="en-US" altLang="zh-CN" sz="1600" dirty="0">
                <a:hlinkClick r:id="rId3"/>
              </a:rPr>
              <a:t>2100015869@stu.pku.edu.cn</a:t>
            </a:r>
            <a:r>
              <a:rPr kumimoji="1" lang="en-US" altLang="zh-CN" sz="1600" dirty="0"/>
              <a:t>   </a:t>
            </a:r>
            <a:r>
              <a:rPr kumimoji="1" lang="zh-CN" altLang="en-US" sz="1600" dirty="0"/>
              <a:t>王翊扬 </a:t>
            </a:r>
            <a:r>
              <a:rPr kumimoji="1" lang="en-US" altLang="zh-CN" sz="1600" dirty="0">
                <a:hlinkClick r:id="rId4"/>
              </a:rPr>
              <a:t>yiyang_w@stu.pku.edu.cn</a:t>
            </a:r>
            <a:endParaRPr kumimoji="1" lang="en-US" altLang="zh-CN" sz="1600" dirty="0"/>
          </a:p>
          <a:p>
            <a:endParaRPr kumimoji="1" lang="zh-CN" altLang="en-US" sz="2000" dirty="0"/>
          </a:p>
        </p:txBody>
      </p:sp>
      <p:sp>
        <p:nvSpPr>
          <p:cNvPr id="4" name="灯片编号占位符 3">
            <a:extLst>
              <a:ext uri="{FF2B5EF4-FFF2-40B4-BE49-F238E27FC236}">
                <a16:creationId xmlns:a16="http://schemas.microsoft.com/office/drawing/2014/main" id="{022CED36-69E2-A134-EE04-FBDC048899CF}"/>
              </a:ext>
            </a:extLst>
          </p:cNvPr>
          <p:cNvSpPr>
            <a:spLocks noGrp="1"/>
          </p:cNvSpPr>
          <p:nvPr>
            <p:ph type="sldNum" sz="quarter" idx="12"/>
          </p:nvPr>
        </p:nvSpPr>
        <p:spPr/>
        <p:txBody>
          <a:bodyPr/>
          <a:lstStyle/>
          <a:p>
            <a:fld id="{F56ABC50-C693-6145-8FE9-48A83A944B62}" type="slidenum">
              <a:rPr kumimoji="1" lang="zh-CN" altLang="en-US" smtClean="0"/>
              <a:t>1</a:t>
            </a:fld>
            <a:endParaRPr kumimoji="1" lang="zh-CN" altLang="en-US" dirty="0"/>
          </a:p>
        </p:txBody>
      </p:sp>
      <p:pic>
        <p:nvPicPr>
          <p:cNvPr id="5" name="图片 4">
            <a:extLst>
              <a:ext uri="{FF2B5EF4-FFF2-40B4-BE49-F238E27FC236}">
                <a16:creationId xmlns:a16="http://schemas.microsoft.com/office/drawing/2014/main" id="{A81E7DAA-15E1-01FA-82B3-FA965D0F256E}"/>
              </a:ext>
            </a:extLst>
          </p:cNvPr>
          <p:cNvPicPr>
            <a:picLocks noChangeAspect="1"/>
          </p:cNvPicPr>
          <p:nvPr/>
        </p:nvPicPr>
        <p:blipFill rotWithShape="1">
          <a:blip r:embed="rId5">
            <a:extLst>
              <a:ext uri="{28A0092B-C50C-407E-A947-70E740481C1C}">
                <a14:useLocalDpi xmlns:a14="http://schemas.microsoft.com/office/drawing/2010/main" val="0"/>
              </a:ext>
            </a:extLst>
          </a:blip>
          <a:srcRect l="61708" t="11204" r="12891" b="4771"/>
          <a:stretch/>
        </p:blipFill>
        <p:spPr>
          <a:xfrm>
            <a:off x="1218032" y="0"/>
            <a:ext cx="3106671" cy="6858000"/>
          </a:xfrm>
          <a:prstGeom prst="rect">
            <a:avLst/>
          </a:prstGeom>
        </p:spPr>
      </p:pic>
    </p:spTree>
    <p:extLst>
      <p:ext uri="{BB962C8B-B14F-4D97-AF65-F5344CB8AC3E}">
        <p14:creationId xmlns:p14="http://schemas.microsoft.com/office/powerpoint/2010/main" val="997704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7643D2-9FF3-40B4-A613-22711C704BE2}"/>
              </a:ext>
            </a:extLst>
          </p:cNvPr>
          <p:cNvSpPr>
            <a:spLocks noGrp="1"/>
          </p:cNvSpPr>
          <p:nvPr>
            <p:ph type="title"/>
          </p:nvPr>
        </p:nvSpPr>
        <p:spPr>
          <a:xfrm>
            <a:off x="2300554" y="3199766"/>
            <a:ext cx="8427308" cy="821124"/>
          </a:xfrm>
        </p:spPr>
        <p:txBody>
          <a:bodyPr>
            <a:normAutofit fontScale="90000"/>
          </a:bodyPr>
          <a:lstStyle/>
          <a:p>
            <a:pPr>
              <a:lnSpc>
                <a:spcPct val="150000"/>
              </a:lnSpc>
            </a:pPr>
            <a:r>
              <a:rPr lang="zh-CN" altLang="zh-CN" dirty="0"/>
              <a:t>努力赚钱不是因为钱重要，而是为了让钱变得不重要</a:t>
            </a:r>
            <a:r>
              <a:rPr lang="en-US" altLang="zh-CN" dirty="0"/>
              <a:t> </a:t>
            </a:r>
            <a:r>
              <a:rPr lang="zh-CN" altLang="en-US" dirty="0"/>
              <a:t>。</a:t>
            </a:r>
            <a:br>
              <a:rPr lang="zh-CN" altLang="zh-CN" dirty="0"/>
            </a:br>
            <a:endParaRPr lang="zh-CN" altLang="en-US" dirty="0"/>
          </a:p>
        </p:txBody>
      </p:sp>
      <p:sp>
        <p:nvSpPr>
          <p:cNvPr id="3" name="灯片编号占位符 2">
            <a:extLst>
              <a:ext uri="{FF2B5EF4-FFF2-40B4-BE49-F238E27FC236}">
                <a16:creationId xmlns:a16="http://schemas.microsoft.com/office/drawing/2014/main" id="{4333102F-6EAD-4B2C-89CD-E4D7E06F2FC3}"/>
              </a:ext>
            </a:extLst>
          </p:cNvPr>
          <p:cNvSpPr>
            <a:spLocks noGrp="1"/>
          </p:cNvSpPr>
          <p:nvPr>
            <p:ph type="sldNum" sz="quarter" idx="10"/>
          </p:nvPr>
        </p:nvSpPr>
        <p:spPr/>
        <p:txBody>
          <a:bodyPr/>
          <a:lstStyle/>
          <a:p>
            <a:fld id="{F56ABC50-C693-6145-8FE9-48A83A944B62}" type="slidenum">
              <a:rPr kumimoji="1" lang="zh-CN" altLang="en-US" smtClean="0"/>
              <a:pPr/>
              <a:t>10</a:t>
            </a:fld>
            <a:endParaRPr kumimoji="1" lang="zh-CN" altLang="en-US"/>
          </a:p>
        </p:txBody>
      </p:sp>
    </p:spTree>
    <p:extLst>
      <p:ext uri="{BB962C8B-B14F-4D97-AF65-F5344CB8AC3E}">
        <p14:creationId xmlns:p14="http://schemas.microsoft.com/office/powerpoint/2010/main" val="3253838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F0A9D-B8CB-4350-A499-9FF0CAADDC9A}"/>
              </a:ext>
            </a:extLst>
          </p:cNvPr>
          <p:cNvSpPr>
            <a:spLocks noGrp="1"/>
          </p:cNvSpPr>
          <p:nvPr>
            <p:ph type="title"/>
          </p:nvPr>
        </p:nvSpPr>
        <p:spPr>
          <a:xfrm>
            <a:off x="939114" y="365126"/>
            <a:ext cx="8427308" cy="821124"/>
          </a:xfrm>
        </p:spPr>
        <p:txBody>
          <a:bodyPr/>
          <a:lstStyle/>
          <a:p>
            <a:r>
              <a:rPr lang="zh-CN" altLang="en-US" dirty="0"/>
              <a:t>解放自我的路</a:t>
            </a:r>
          </a:p>
        </p:txBody>
      </p:sp>
      <p:sp>
        <p:nvSpPr>
          <p:cNvPr id="3" name="灯片编号占位符 2">
            <a:extLst>
              <a:ext uri="{FF2B5EF4-FFF2-40B4-BE49-F238E27FC236}">
                <a16:creationId xmlns:a16="http://schemas.microsoft.com/office/drawing/2014/main" id="{4A5B94AA-2C08-41BA-B9F2-A1077FC28AE1}"/>
              </a:ext>
            </a:extLst>
          </p:cNvPr>
          <p:cNvSpPr>
            <a:spLocks noGrp="1"/>
          </p:cNvSpPr>
          <p:nvPr>
            <p:ph type="sldNum" sz="quarter" idx="10"/>
          </p:nvPr>
        </p:nvSpPr>
        <p:spPr/>
        <p:txBody>
          <a:bodyPr/>
          <a:lstStyle/>
          <a:p>
            <a:fld id="{F56ABC50-C693-6145-8FE9-48A83A944B62}" type="slidenum">
              <a:rPr kumimoji="1" lang="zh-CN" altLang="en-US" smtClean="0"/>
              <a:pPr/>
              <a:t>11</a:t>
            </a:fld>
            <a:endParaRPr kumimoji="1" lang="zh-CN" altLang="en-US"/>
          </a:p>
        </p:txBody>
      </p:sp>
      <p:sp>
        <p:nvSpPr>
          <p:cNvPr id="4" name="内容占位符 3">
            <a:extLst>
              <a:ext uri="{FF2B5EF4-FFF2-40B4-BE49-F238E27FC236}">
                <a16:creationId xmlns:a16="http://schemas.microsoft.com/office/drawing/2014/main" id="{3F4A6B23-55EB-4865-BFA0-3F57FC1AA571}"/>
              </a:ext>
            </a:extLst>
          </p:cNvPr>
          <p:cNvSpPr>
            <a:spLocks noGrp="1"/>
          </p:cNvSpPr>
          <p:nvPr>
            <p:ph sz="quarter" idx="11"/>
          </p:nvPr>
        </p:nvSpPr>
        <p:spPr/>
        <p:txBody>
          <a:bodyPr>
            <a:normAutofit/>
          </a:bodyPr>
          <a:lstStyle/>
          <a:p>
            <a:r>
              <a:rPr lang="zh-CN" altLang="zh-CN" sz="2400" dirty="0"/>
              <a:t>解放自我的路，往往是形而上的，它通向的是自由、是多元、是分享、是彼此欣赏、彼此祝福的，它带来的幸福是长久的持续的，为什么？因为形而上的世界里资源是无限的，无需争抢，那种幸福感受也是无限的，它是典型的“无限游戏”。</a:t>
            </a:r>
          </a:p>
          <a:p>
            <a:endParaRPr lang="zh-CN" altLang="en-US" sz="2400" dirty="0"/>
          </a:p>
        </p:txBody>
      </p:sp>
    </p:spTree>
    <p:extLst>
      <p:ext uri="{BB962C8B-B14F-4D97-AF65-F5344CB8AC3E}">
        <p14:creationId xmlns:p14="http://schemas.microsoft.com/office/powerpoint/2010/main" val="3900132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14C7C2-71C3-9B75-14C8-3974793B205E}"/>
              </a:ext>
            </a:extLst>
          </p:cNvPr>
          <p:cNvSpPr>
            <a:spLocks noGrp="1"/>
          </p:cNvSpPr>
          <p:nvPr>
            <p:ph type="title"/>
          </p:nvPr>
        </p:nvSpPr>
        <p:spPr/>
        <p:txBody>
          <a:bodyPr/>
          <a:lstStyle/>
          <a:p>
            <a:r>
              <a:rPr kumimoji="1" lang="zh-CN" altLang="en-US" dirty="0"/>
              <a:t>目录</a:t>
            </a:r>
          </a:p>
        </p:txBody>
      </p:sp>
      <p:sp>
        <p:nvSpPr>
          <p:cNvPr id="3" name="灯片编号占位符 2">
            <a:extLst>
              <a:ext uri="{FF2B5EF4-FFF2-40B4-BE49-F238E27FC236}">
                <a16:creationId xmlns:a16="http://schemas.microsoft.com/office/drawing/2014/main" id="{3D79F451-8B94-43DA-261D-54F55314A88C}"/>
              </a:ext>
            </a:extLst>
          </p:cNvPr>
          <p:cNvSpPr>
            <a:spLocks noGrp="1"/>
          </p:cNvSpPr>
          <p:nvPr>
            <p:ph type="sldNum" sz="quarter" idx="10"/>
          </p:nvPr>
        </p:nvSpPr>
        <p:spPr/>
        <p:txBody>
          <a:bodyPr/>
          <a:lstStyle/>
          <a:p>
            <a:fld id="{F56ABC50-C693-6145-8FE9-48A83A944B62}" type="slidenum">
              <a:rPr kumimoji="1" lang="zh-CN" altLang="en-US" smtClean="0"/>
              <a:pPr/>
              <a:t>12</a:t>
            </a:fld>
            <a:endParaRPr kumimoji="1" lang="zh-CN" altLang="en-US"/>
          </a:p>
        </p:txBody>
      </p:sp>
      <p:grpSp>
        <p:nvGrpSpPr>
          <p:cNvPr id="5" name="组合 4">
            <a:extLst>
              <a:ext uri="{FF2B5EF4-FFF2-40B4-BE49-F238E27FC236}">
                <a16:creationId xmlns:a16="http://schemas.microsoft.com/office/drawing/2014/main" id="{4237DD33-07D6-9E92-84F0-4E702B16C493}"/>
              </a:ext>
            </a:extLst>
          </p:cNvPr>
          <p:cNvGrpSpPr/>
          <p:nvPr/>
        </p:nvGrpSpPr>
        <p:grpSpPr>
          <a:xfrm>
            <a:off x="1457427" y="1237021"/>
            <a:ext cx="8800956" cy="469150"/>
            <a:chOff x="1586839" y="1469209"/>
            <a:chExt cx="8334740" cy="531812"/>
          </a:xfrm>
          <a:solidFill>
            <a:srgbClr val="FCE7DC"/>
          </a:solidFill>
        </p:grpSpPr>
        <p:sp>
          <p:nvSpPr>
            <p:cNvPr id="6" name="Round Diagonal Corner Rectangle 5">
              <a:extLst>
                <a:ext uri="{FF2B5EF4-FFF2-40B4-BE49-F238E27FC236}">
                  <a16:creationId xmlns:a16="http://schemas.microsoft.com/office/drawing/2014/main" id="{4FD17F18-7E53-510B-A55E-7B48E87C3A64}"/>
                </a:ext>
              </a:extLst>
            </p:cNvPr>
            <p:cNvSpPr>
              <a:spLocks noChangeArrowheads="1"/>
            </p:cNvSpPr>
            <p:nvPr/>
          </p:nvSpPr>
          <p:spPr bwMode="gray">
            <a:xfrm>
              <a:off x="1586839" y="1469209"/>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一、课程结构</a:t>
              </a:r>
            </a:p>
          </p:txBody>
        </p:sp>
        <p:sp>
          <p:nvSpPr>
            <p:cNvPr id="7" name="Round Diagonal Corner Rectangle 5">
              <a:extLst>
                <a:ext uri="{FF2B5EF4-FFF2-40B4-BE49-F238E27FC236}">
                  <a16:creationId xmlns:a16="http://schemas.microsoft.com/office/drawing/2014/main" id="{3EBB8A4D-6270-685F-EC39-9BE6BD7183A3}"/>
                </a:ext>
              </a:extLst>
            </p:cNvPr>
            <p:cNvSpPr>
              <a:spLocks noChangeArrowheads="1"/>
            </p:cNvSpPr>
            <p:nvPr/>
          </p:nvSpPr>
          <p:spPr bwMode="gray">
            <a:xfrm>
              <a:off x="9059195" y="1483114"/>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13</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26" name="组合 25">
            <a:extLst>
              <a:ext uri="{FF2B5EF4-FFF2-40B4-BE49-F238E27FC236}">
                <a16:creationId xmlns:a16="http://schemas.microsoft.com/office/drawing/2014/main" id="{C776DFA5-A84E-332A-29C6-017B987F7683}"/>
              </a:ext>
            </a:extLst>
          </p:cNvPr>
          <p:cNvGrpSpPr/>
          <p:nvPr/>
        </p:nvGrpSpPr>
        <p:grpSpPr>
          <a:xfrm>
            <a:off x="1457427" y="2695242"/>
            <a:ext cx="8800956" cy="469150"/>
            <a:chOff x="1586838" y="1780540"/>
            <a:chExt cx="8335508" cy="531812"/>
          </a:xfrm>
          <a:solidFill>
            <a:srgbClr val="FCE7DC"/>
          </a:solidFill>
        </p:grpSpPr>
        <p:sp>
          <p:nvSpPr>
            <p:cNvPr id="27" name="Round Diagonal Corner Rectangle 5">
              <a:extLst>
                <a:ext uri="{FF2B5EF4-FFF2-40B4-BE49-F238E27FC236}">
                  <a16:creationId xmlns:a16="http://schemas.microsoft.com/office/drawing/2014/main" id="{15360EC2-240F-171C-569B-797F253C5661}"/>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三、知识拓展</a:t>
              </a:r>
            </a:p>
          </p:txBody>
        </p:sp>
        <p:sp>
          <p:nvSpPr>
            <p:cNvPr id="28" name="Round Diagonal Corner Rectangle 5">
              <a:extLst>
                <a:ext uri="{FF2B5EF4-FFF2-40B4-BE49-F238E27FC236}">
                  <a16:creationId xmlns:a16="http://schemas.microsoft.com/office/drawing/2014/main" id="{E1896B91-B178-5051-06BF-BE93F6B09A66}"/>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51</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31" name="组合 30">
            <a:extLst>
              <a:ext uri="{FF2B5EF4-FFF2-40B4-BE49-F238E27FC236}">
                <a16:creationId xmlns:a16="http://schemas.microsoft.com/office/drawing/2014/main" id="{4B99024A-9ABA-489A-9183-15B99A2FB7D6}"/>
              </a:ext>
            </a:extLst>
          </p:cNvPr>
          <p:cNvGrpSpPr/>
          <p:nvPr/>
        </p:nvGrpSpPr>
        <p:grpSpPr>
          <a:xfrm>
            <a:off x="1457427" y="1997473"/>
            <a:ext cx="8800956" cy="469150"/>
            <a:chOff x="1586838" y="1780540"/>
            <a:chExt cx="8335508" cy="531812"/>
          </a:xfrm>
          <a:solidFill>
            <a:srgbClr val="FCE7DC"/>
          </a:solidFill>
        </p:grpSpPr>
        <p:sp>
          <p:nvSpPr>
            <p:cNvPr id="32" name="Round Diagonal Corner Rectangle 5">
              <a:extLst>
                <a:ext uri="{FF2B5EF4-FFF2-40B4-BE49-F238E27FC236}">
                  <a16:creationId xmlns:a16="http://schemas.microsoft.com/office/drawing/2014/main" id="{749A5F18-7064-49D0-955F-EEFACA4D043A}"/>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二、案例讨论：特斯拉和八大金融板块</a:t>
              </a:r>
            </a:p>
          </p:txBody>
        </p:sp>
        <p:sp>
          <p:nvSpPr>
            <p:cNvPr id="33" name="Round Diagonal Corner Rectangle 5">
              <a:extLst>
                <a:ext uri="{FF2B5EF4-FFF2-40B4-BE49-F238E27FC236}">
                  <a16:creationId xmlns:a16="http://schemas.microsoft.com/office/drawing/2014/main" id="{7A04AEC8-F526-43A4-B7C6-C409045F0E43}"/>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15</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3318567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12B3C9-F678-5980-E952-A2777A123F1D}"/>
              </a:ext>
            </a:extLst>
          </p:cNvPr>
          <p:cNvSpPr>
            <a:spLocks noGrp="1"/>
          </p:cNvSpPr>
          <p:nvPr>
            <p:ph type="title"/>
          </p:nvPr>
        </p:nvSpPr>
        <p:spPr/>
        <p:txBody>
          <a:bodyPr/>
          <a:lstStyle/>
          <a:p>
            <a:r>
              <a:rPr kumimoji="1" lang="zh-CN" altLang="en-US" dirty="0"/>
              <a:t>课程结构</a:t>
            </a:r>
          </a:p>
        </p:txBody>
      </p:sp>
      <p:sp>
        <p:nvSpPr>
          <p:cNvPr id="3" name="灯片编号占位符 2">
            <a:extLst>
              <a:ext uri="{FF2B5EF4-FFF2-40B4-BE49-F238E27FC236}">
                <a16:creationId xmlns:a16="http://schemas.microsoft.com/office/drawing/2014/main" id="{925DBE0F-6048-6BB9-E09F-E256BE3BF7C5}"/>
              </a:ext>
            </a:extLst>
          </p:cNvPr>
          <p:cNvSpPr>
            <a:spLocks noGrp="1"/>
          </p:cNvSpPr>
          <p:nvPr>
            <p:ph type="sldNum" sz="quarter" idx="12"/>
          </p:nvPr>
        </p:nvSpPr>
        <p:spPr/>
        <p:txBody>
          <a:bodyPr/>
          <a:lstStyle/>
          <a:p>
            <a:fld id="{F56ABC50-C693-6145-8FE9-48A83A944B62}" type="slidenum">
              <a:rPr kumimoji="1" lang="zh-CN" altLang="en-US" smtClean="0"/>
              <a:t>13</a:t>
            </a:fld>
            <a:endParaRPr kumimoji="1" lang="zh-CN" altLang="en-US"/>
          </a:p>
        </p:txBody>
      </p:sp>
      <p:sp>
        <p:nvSpPr>
          <p:cNvPr id="5" name="圆角矩形 4">
            <a:extLst>
              <a:ext uri="{FF2B5EF4-FFF2-40B4-BE49-F238E27FC236}">
                <a16:creationId xmlns:a16="http://schemas.microsoft.com/office/drawing/2014/main" id="{E4E0719B-23C2-FA00-F9C0-5024559699E5}"/>
              </a:ext>
            </a:extLst>
          </p:cNvPr>
          <p:cNvSpPr/>
          <p:nvPr/>
        </p:nvSpPr>
        <p:spPr>
          <a:xfrm>
            <a:off x="636024" y="1138686"/>
            <a:ext cx="5287850" cy="1241423"/>
          </a:xfrm>
          <a:prstGeom prst="roundRect">
            <a:avLst/>
          </a:prstGeom>
          <a:noFill/>
          <a:ln w="22225">
            <a:solidFill>
              <a:srgbClr val="8B001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lnSpc>
                <a:spcPct val="125000"/>
              </a:lnSpc>
            </a:pPr>
            <a:r>
              <a:rPr kumimoji="1" lang="zh-CN" altLang="en-US"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第</a:t>
            </a:r>
            <a:r>
              <a:rPr kumimoji="1" lang="en-US" altLang="zh-CN"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1</a:t>
            </a:r>
            <a:r>
              <a:rPr kumimoji="1" lang="zh-CN" altLang="en-US"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章</a:t>
            </a:r>
            <a:r>
              <a:rPr kumimoji="1" lang="en-US" altLang="zh-CN"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银行业</a:t>
            </a:r>
            <a:endParaRPr kumimoji="1" lang="en-US" altLang="zh-CN"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algn="ctr">
              <a:lnSpc>
                <a:spcPct val="125000"/>
              </a:lnSpc>
            </a:pPr>
            <a:r>
              <a:rPr kumimoji="1" lang="zh-CN" altLang="en-US" sz="20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招商银行、工商银行</a:t>
            </a:r>
          </a:p>
        </p:txBody>
      </p:sp>
      <p:sp>
        <p:nvSpPr>
          <p:cNvPr id="6" name="圆角矩形 5">
            <a:extLst>
              <a:ext uri="{FF2B5EF4-FFF2-40B4-BE49-F238E27FC236}">
                <a16:creationId xmlns:a16="http://schemas.microsoft.com/office/drawing/2014/main" id="{B865D720-68B1-BA63-B537-19131C167A0F}"/>
              </a:ext>
            </a:extLst>
          </p:cNvPr>
          <p:cNvSpPr/>
          <p:nvPr/>
        </p:nvSpPr>
        <p:spPr>
          <a:xfrm>
            <a:off x="636024" y="2533895"/>
            <a:ext cx="5287850" cy="1241423"/>
          </a:xfrm>
          <a:prstGeom prst="roundRect">
            <a:avLst/>
          </a:prstGeom>
          <a:noFill/>
          <a:ln w="22225">
            <a:solidFill>
              <a:srgbClr val="8B001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lnSpc>
                <a:spcPct val="125000"/>
              </a:lnSpc>
            </a:pPr>
            <a:r>
              <a:rPr kumimoji="1" lang="zh-CN" altLang="en-US"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第</a:t>
            </a:r>
            <a:r>
              <a:rPr kumimoji="1" lang="en-US" altLang="zh-CN"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2</a:t>
            </a:r>
            <a:r>
              <a:rPr kumimoji="1" lang="zh-CN" altLang="en-US"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章</a:t>
            </a:r>
            <a:r>
              <a:rPr kumimoji="1" lang="en-US" altLang="zh-CN"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证券业</a:t>
            </a:r>
            <a:endParaRPr kumimoji="1" lang="en-US" altLang="zh-CN"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algn="ctr">
              <a:lnSpc>
                <a:spcPct val="125000"/>
              </a:lnSpc>
            </a:pPr>
            <a:r>
              <a:rPr kumimoji="1" lang="zh-CN" altLang="en-US" sz="20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中金公司、华泰证券、东方财富证券</a:t>
            </a:r>
          </a:p>
        </p:txBody>
      </p:sp>
      <p:sp>
        <p:nvSpPr>
          <p:cNvPr id="7" name="圆角矩形 6">
            <a:extLst>
              <a:ext uri="{FF2B5EF4-FFF2-40B4-BE49-F238E27FC236}">
                <a16:creationId xmlns:a16="http://schemas.microsoft.com/office/drawing/2014/main" id="{AE21C9D2-A802-7477-8848-2C6598527D7F}"/>
              </a:ext>
            </a:extLst>
          </p:cNvPr>
          <p:cNvSpPr/>
          <p:nvPr/>
        </p:nvSpPr>
        <p:spPr>
          <a:xfrm>
            <a:off x="636024" y="3929104"/>
            <a:ext cx="5287850" cy="1241423"/>
          </a:xfrm>
          <a:prstGeom prst="roundRect">
            <a:avLst/>
          </a:prstGeom>
          <a:noFill/>
          <a:ln w="22225">
            <a:solidFill>
              <a:srgbClr val="8B001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lnSpc>
                <a:spcPct val="125000"/>
              </a:lnSpc>
            </a:pPr>
            <a:r>
              <a:rPr kumimoji="1" lang="zh-CN" altLang="en-US"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第</a:t>
            </a:r>
            <a:r>
              <a:rPr kumimoji="1" lang="en-US" altLang="zh-CN"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3</a:t>
            </a:r>
            <a:r>
              <a:rPr kumimoji="1" lang="zh-CN" altLang="en-US"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章</a:t>
            </a:r>
            <a:r>
              <a:rPr kumimoji="1" lang="en-US" altLang="zh-CN"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期货业</a:t>
            </a:r>
            <a:endParaRPr kumimoji="1" lang="en-US" altLang="zh-CN"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algn="ctr">
              <a:lnSpc>
                <a:spcPct val="125000"/>
              </a:lnSpc>
            </a:pPr>
            <a:r>
              <a:rPr kumimoji="1" lang="zh-CN" altLang="en-US" sz="20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永安期货、江西铜业</a:t>
            </a:r>
          </a:p>
        </p:txBody>
      </p:sp>
      <p:sp>
        <p:nvSpPr>
          <p:cNvPr id="8" name="圆角矩形 7">
            <a:extLst>
              <a:ext uri="{FF2B5EF4-FFF2-40B4-BE49-F238E27FC236}">
                <a16:creationId xmlns:a16="http://schemas.microsoft.com/office/drawing/2014/main" id="{0707E58A-F1BD-B968-4C9D-E0FE2EEECBFC}"/>
              </a:ext>
            </a:extLst>
          </p:cNvPr>
          <p:cNvSpPr/>
          <p:nvPr/>
        </p:nvSpPr>
        <p:spPr>
          <a:xfrm>
            <a:off x="636024" y="5324313"/>
            <a:ext cx="5287850" cy="1399872"/>
          </a:xfrm>
          <a:prstGeom prst="roundRect">
            <a:avLst/>
          </a:prstGeom>
          <a:noFill/>
          <a:ln w="22225">
            <a:solidFill>
              <a:srgbClr val="8B001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lnSpc>
                <a:spcPct val="125000"/>
              </a:lnSpc>
            </a:pPr>
            <a:r>
              <a:rPr kumimoji="1" lang="zh-CN" altLang="en-US"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第</a:t>
            </a:r>
            <a:r>
              <a:rPr kumimoji="1" lang="en-US" altLang="zh-CN"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4</a:t>
            </a:r>
            <a:r>
              <a:rPr kumimoji="1" lang="zh-CN" altLang="en-US"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章</a:t>
            </a:r>
            <a:r>
              <a:rPr kumimoji="1" lang="en-US" altLang="zh-CN"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基金业</a:t>
            </a:r>
            <a:endParaRPr kumimoji="1" lang="en-US" altLang="zh-CN"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algn="ctr">
              <a:lnSpc>
                <a:spcPct val="125000"/>
              </a:lnSpc>
            </a:pPr>
            <a:r>
              <a:rPr kumimoji="1" lang="zh-CN" altLang="en-US" sz="20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余额宝、易方达、股票型</a:t>
            </a:r>
            <a:r>
              <a:rPr kumimoji="1" lang="en-US" altLang="zh-CN" sz="20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sz="20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混合型</a:t>
            </a:r>
            <a:r>
              <a:rPr kumimoji="1" lang="en-US" altLang="zh-CN" sz="20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sz="20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债券型收益率最优</a:t>
            </a:r>
            <a:r>
              <a:rPr kumimoji="1" lang="en-US" altLang="zh-CN" sz="20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&amp;</a:t>
            </a:r>
            <a:r>
              <a:rPr kumimoji="1" lang="zh-CN" altLang="en-US" sz="20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最差</a:t>
            </a:r>
          </a:p>
        </p:txBody>
      </p:sp>
      <p:sp>
        <p:nvSpPr>
          <p:cNvPr id="9" name="圆角矩形 8">
            <a:extLst>
              <a:ext uri="{FF2B5EF4-FFF2-40B4-BE49-F238E27FC236}">
                <a16:creationId xmlns:a16="http://schemas.microsoft.com/office/drawing/2014/main" id="{1A6E7D9B-8F61-62A0-A579-618EC60C19BE}"/>
              </a:ext>
            </a:extLst>
          </p:cNvPr>
          <p:cNvSpPr/>
          <p:nvPr/>
        </p:nvSpPr>
        <p:spPr>
          <a:xfrm>
            <a:off x="6321485" y="1138686"/>
            <a:ext cx="5287850" cy="1241423"/>
          </a:xfrm>
          <a:prstGeom prst="roundRect">
            <a:avLst/>
          </a:prstGeom>
          <a:noFill/>
          <a:ln w="22225">
            <a:solidFill>
              <a:srgbClr val="8B001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lnSpc>
                <a:spcPct val="125000"/>
              </a:lnSpc>
            </a:pPr>
            <a:r>
              <a:rPr kumimoji="1" lang="zh-CN" altLang="en-US"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第</a:t>
            </a:r>
            <a:r>
              <a:rPr kumimoji="1" lang="en-US" altLang="zh-CN"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5</a:t>
            </a:r>
            <a:r>
              <a:rPr kumimoji="1" lang="zh-CN" altLang="en-US"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章</a:t>
            </a:r>
            <a:r>
              <a:rPr kumimoji="1" lang="en-US" altLang="zh-CN"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信托业</a:t>
            </a:r>
            <a:endParaRPr kumimoji="1" lang="en-US" altLang="zh-CN"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algn="ctr">
              <a:lnSpc>
                <a:spcPct val="125000"/>
              </a:lnSpc>
            </a:pPr>
            <a:r>
              <a:rPr kumimoji="1" lang="zh-CN" altLang="en-US" sz="20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上海信托、陕国投信托</a:t>
            </a:r>
          </a:p>
        </p:txBody>
      </p:sp>
      <p:sp>
        <p:nvSpPr>
          <p:cNvPr id="10" name="圆角矩形 9">
            <a:extLst>
              <a:ext uri="{FF2B5EF4-FFF2-40B4-BE49-F238E27FC236}">
                <a16:creationId xmlns:a16="http://schemas.microsoft.com/office/drawing/2014/main" id="{3DE8F28A-7BAF-42B9-0882-130C87D4F1CE}"/>
              </a:ext>
            </a:extLst>
          </p:cNvPr>
          <p:cNvSpPr/>
          <p:nvPr/>
        </p:nvSpPr>
        <p:spPr>
          <a:xfrm>
            <a:off x="6321485" y="3929104"/>
            <a:ext cx="5287850" cy="1241423"/>
          </a:xfrm>
          <a:prstGeom prst="roundRect">
            <a:avLst/>
          </a:prstGeom>
          <a:noFill/>
          <a:ln w="22225">
            <a:solidFill>
              <a:srgbClr val="8B001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lnSpc>
                <a:spcPct val="125000"/>
              </a:lnSpc>
            </a:pPr>
            <a:r>
              <a:rPr kumimoji="1" lang="zh-CN" altLang="en-US"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第</a:t>
            </a:r>
            <a:r>
              <a:rPr kumimoji="1" lang="en-US" altLang="zh-CN"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7</a:t>
            </a:r>
            <a:r>
              <a:rPr kumimoji="1" lang="zh-CN" altLang="en-US"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章</a:t>
            </a:r>
            <a:r>
              <a:rPr kumimoji="1" lang="en-US" altLang="zh-CN"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保险业</a:t>
            </a:r>
          </a:p>
          <a:p>
            <a:pPr algn="ctr">
              <a:lnSpc>
                <a:spcPct val="125000"/>
              </a:lnSpc>
            </a:pPr>
            <a:r>
              <a:rPr kumimoji="1" lang="zh-CN" altLang="en-US" sz="20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中国平安</a:t>
            </a:r>
          </a:p>
        </p:txBody>
      </p:sp>
      <p:sp>
        <p:nvSpPr>
          <p:cNvPr id="11" name="圆角矩形 10">
            <a:extLst>
              <a:ext uri="{FF2B5EF4-FFF2-40B4-BE49-F238E27FC236}">
                <a16:creationId xmlns:a16="http://schemas.microsoft.com/office/drawing/2014/main" id="{5C49F156-14CB-95F6-AC2F-89FCF8A3B2F1}"/>
              </a:ext>
            </a:extLst>
          </p:cNvPr>
          <p:cNvSpPr/>
          <p:nvPr/>
        </p:nvSpPr>
        <p:spPr>
          <a:xfrm>
            <a:off x="6321485" y="5324313"/>
            <a:ext cx="5287850" cy="1399872"/>
          </a:xfrm>
          <a:prstGeom prst="roundRect">
            <a:avLst/>
          </a:prstGeom>
          <a:noFill/>
          <a:ln w="22225">
            <a:solidFill>
              <a:srgbClr val="8B001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lnSpc>
                <a:spcPct val="125000"/>
              </a:lnSpc>
            </a:pPr>
            <a:r>
              <a:rPr kumimoji="1" lang="zh-CN" altLang="en-US"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第</a:t>
            </a:r>
            <a:r>
              <a:rPr kumimoji="1" lang="en-US" altLang="zh-CN"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8</a:t>
            </a:r>
            <a:r>
              <a:rPr kumimoji="1" lang="zh-CN" altLang="en-US"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章</a:t>
            </a:r>
            <a:r>
              <a:rPr kumimoji="1" lang="en-US" altLang="zh-CN"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租赁业</a:t>
            </a:r>
            <a:endParaRPr kumimoji="1" lang="en-US" altLang="zh-CN"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algn="ctr">
              <a:lnSpc>
                <a:spcPct val="125000"/>
              </a:lnSpc>
            </a:pPr>
            <a:r>
              <a:rPr kumimoji="1" lang="zh-CN" altLang="en-US" sz="20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江苏金融租赁、远东宏信、渤海租赁</a:t>
            </a:r>
          </a:p>
        </p:txBody>
      </p:sp>
      <p:sp>
        <p:nvSpPr>
          <p:cNvPr id="12" name="圆角矩形 11">
            <a:extLst>
              <a:ext uri="{FF2B5EF4-FFF2-40B4-BE49-F238E27FC236}">
                <a16:creationId xmlns:a16="http://schemas.microsoft.com/office/drawing/2014/main" id="{A7187676-F9C0-BCC9-6DC0-E03389099F61}"/>
              </a:ext>
            </a:extLst>
          </p:cNvPr>
          <p:cNvSpPr/>
          <p:nvPr/>
        </p:nvSpPr>
        <p:spPr>
          <a:xfrm>
            <a:off x="6321485" y="2527906"/>
            <a:ext cx="5287850" cy="1241423"/>
          </a:xfrm>
          <a:prstGeom prst="roundRect">
            <a:avLst/>
          </a:prstGeom>
          <a:noFill/>
          <a:ln w="22225">
            <a:solidFill>
              <a:srgbClr val="8B001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lnSpc>
                <a:spcPct val="125000"/>
              </a:lnSpc>
            </a:pPr>
            <a:r>
              <a:rPr kumimoji="1" lang="zh-CN" altLang="en-US"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第</a:t>
            </a:r>
            <a:r>
              <a:rPr kumimoji="1" lang="en-US" altLang="zh-CN"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6</a:t>
            </a:r>
            <a:r>
              <a:rPr kumimoji="1" lang="zh-CN" altLang="en-US"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章</a:t>
            </a:r>
            <a:r>
              <a:rPr kumimoji="1" lang="en-US" altLang="zh-CN" sz="3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-VC/PE</a:t>
            </a:r>
          </a:p>
          <a:p>
            <a:pPr algn="ctr">
              <a:lnSpc>
                <a:spcPct val="125000"/>
              </a:lnSpc>
            </a:pPr>
            <a:r>
              <a:rPr kumimoji="1" lang="zh-CN" altLang="en-US" sz="20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贝莱德、软银、黑石</a:t>
            </a:r>
          </a:p>
        </p:txBody>
      </p:sp>
    </p:spTree>
    <p:extLst>
      <p:ext uri="{BB962C8B-B14F-4D97-AF65-F5344CB8AC3E}">
        <p14:creationId xmlns:p14="http://schemas.microsoft.com/office/powerpoint/2010/main" val="2987697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ACDD9D-32EF-C60D-17DC-A6C4D66BFB9C}"/>
              </a:ext>
            </a:extLst>
          </p:cNvPr>
          <p:cNvSpPr>
            <a:spLocks noGrp="1"/>
          </p:cNvSpPr>
          <p:nvPr>
            <p:ph type="title"/>
          </p:nvPr>
        </p:nvSpPr>
        <p:spPr/>
        <p:txBody>
          <a:bodyPr>
            <a:normAutofit/>
          </a:bodyPr>
          <a:lstStyle/>
          <a:p>
            <a:r>
              <a:rPr kumimoji="1" lang="zh-CN" altLang="en-US" dirty="0"/>
              <a:t>互联网大厂</a:t>
            </a:r>
            <a:r>
              <a:rPr kumimoji="1" lang="en-US" altLang="zh-CN" dirty="0"/>
              <a:t>vs</a:t>
            </a:r>
            <a:r>
              <a:rPr kumimoji="1" lang="zh-CN" altLang="en-US" dirty="0"/>
              <a:t>金融八大板块</a:t>
            </a:r>
          </a:p>
        </p:txBody>
      </p:sp>
      <p:sp>
        <p:nvSpPr>
          <p:cNvPr id="3" name="灯片编号占位符 2">
            <a:extLst>
              <a:ext uri="{FF2B5EF4-FFF2-40B4-BE49-F238E27FC236}">
                <a16:creationId xmlns:a16="http://schemas.microsoft.com/office/drawing/2014/main" id="{7092BD1D-3DE8-E703-450F-276749287A73}"/>
              </a:ext>
            </a:extLst>
          </p:cNvPr>
          <p:cNvSpPr>
            <a:spLocks noGrp="1"/>
          </p:cNvSpPr>
          <p:nvPr>
            <p:ph type="sldNum" sz="quarter" idx="12"/>
          </p:nvPr>
        </p:nvSpPr>
        <p:spPr/>
        <p:txBody>
          <a:bodyPr/>
          <a:lstStyle/>
          <a:p>
            <a:fld id="{F56ABC50-C693-6145-8FE9-48A83A944B62}" type="slidenum">
              <a:rPr kumimoji="1" lang="zh-CN" altLang="en-US" smtClean="0"/>
              <a:t>14</a:t>
            </a:fld>
            <a:endParaRPr kumimoji="1" lang="zh-CN" altLang="en-US"/>
          </a:p>
        </p:txBody>
      </p:sp>
      <p:graphicFrame>
        <p:nvGraphicFramePr>
          <p:cNvPr id="6" name="表格 5">
            <a:extLst>
              <a:ext uri="{FF2B5EF4-FFF2-40B4-BE49-F238E27FC236}">
                <a16:creationId xmlns:a16="http://schemas.microsoft.com/office/drawing/2014/main" id="{93DF2B7E-052C-DB85-E761-61256A0A0C04}"/>
              </a:ext>
            </a:extLst>
          </p:cNvPr>
          <p:cNvGraphicFramePr>
            <a:graphicFrameLocks noGrp="1"/>
          </p:cNvGraphicFramePr>
          <p:nvPr>
            <p:extLst>
              <p:ext uri="{D42A27DB-BD31-4B8C-83A1-F6EECF244321}">
                <p14:modId xmlns:p14="http://schemas.microsoft.com/office/powerpoint/2010/main" val="3215815978"/>
              </p:ext>
            </p:extLst>
          </p:nvPr>
        </p:nvGraphicFramePr>
        <p:xfrm>
          <a:off x="6369758" y="1531937"/>
          <a:ext cx="4482790" cy="4768501"/>
        </p:xfrm>
        <a:graphic>
          <a:graphicData uri="http://schemas.openxmlformats.org/drawingml/2006/table">
            <a:tbl>
              <a:tblPr>
                <a:tableStyleId>{5C22544A-7EE6-4342-B048-85BDC9FD1C3A}</a:tableStyleId>
              </a:tblPr>
              <a:tblGrid>
                <a:gridCol w="1268350">
                  <a:extLst>
                    <a:ext uri="{9D8B030D-6E8A-4147-A177-3AD203B41FA5}">
                      <a16:colId xmlns:a16="http://schemas.microsoft.com/office/drawing/2014/main" val="4130401314"/>
                    </a:ext>
                  </a:extLst>
                </a:gridCol>
                <a:gridCol w="861702">
                  <a:extLst>
                    <a:ext uri="{9D8B030D-6E8A-4147-A177-3AD203B41FA5}">
                      <a16:colId xmlns:a16="http://schemas.microsoft.com/office/drawing/2014/main" val="3415095710"/>
                    </a:ext>
                  </a:extLst>
                </a:gridCol>
                <a:gridCol w="861702">
                  <a:extLst>
                    <a:ext uri="{9D8B030D-6E8A-4147-A177-3AD203B41FA5}">
                      <a16:colId xmlns:a16="http://schemas.microsoft.com/office/drawing/2014/main" val="2786586453"/>
                    </a:ext>
                  </a:extLst>
                </a:gridCol>
                <a:gridCol w="745518">
                  <a:extLst>
                    <a:ext uri="{9D8B030D-6E8A-4147-A177-3AD203B41FA5}">
                      <a16:colId xmlns:a16="http://schemas.microsoft.com/office/drawing/2014/main" val="3161690026"/>
                    </a:ext>
                  </a:extLst>
                </a:gridCol>
                <a:gridCol w="745518">
                  <a:extLst>
                    <a:ext uri="{9D8B030D-6E8A-4147-A177-3AD203B41FA5}">
                      <a16:colId xmlns:a16="http://schemas.microsoft.com/office/drawing/2014/main" val="176575882"/>
                    </a:ext>
                  </a:extLst>
                </a:gridCol>
              </a:tblGrid>
              <a:tr h="464242">
                <a:tc gridSpan="5">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八大板块</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Top1</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中国上市公司收入、利润</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1448904"/>
                  </a:ext>
                </a:extLst>
              </a:tr>
              <a:tr h="478251">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（单位：亿元）</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收入</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利润</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利润率</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所属行业</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2802254"/>
                  </a:ext>
                </a:extLst>
              </a:tr>
              <a:tr h="478251">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工商银行</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8430.7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3651.2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银行业</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1814272"/>
                  </a:ext>
                </a:extLst>
              </a:tr>
              <a:tr h="478251">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中国人寿</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6414.0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791.0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保险</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2013880"/>
                  </a:ext>
                </a:extLst>
              </a:tr>
              <a:tr h="478251">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中信证券</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600.7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197.2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券商业</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1656604"/>
                  </a:ext>
                </a:extLst>
              </a:tr>
              <a:tr h="478251">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渤海租赁</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租赁业</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122168"/>
                  </a:ext>
                </a:extLst>
              </a:tr>
              <a:tr h="478251">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永安期货</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238.2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期货业</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4155699"/>
                  </a:ext>
                </a:extLst>
              </a:tr>
              <a:tr h="478251">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平安信托</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信托</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1492311"/>
                  </a:ext>
                </a:extLst>
              </a:tr>
              <a:tr h="478251">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易方达</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125.0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27.1%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基金业</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2344829"/>
                  </a:ext>
                </a:extLst>
              </a:tr>
              <a:tr h="478251">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硅谷天堂</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 sz="1100" b="0" i="0" u="none" strike="noStrike" dirty="0">
                          <a:solidFill>
                            <a:srgbClr val="000000"/>
                          </a:solidFill>
                          <a:effectLst/>
                          <a:latin typeface="微软雅黑" panose="020B0503020204020204" pitchFamily="34" charset="-122"/>
                          <a:ea typeface="微软雅黑" panose="020B0503020204020204" pitchFamily="34" charset="-122"/>
                        </a:rPr>
                        <a:t>PE/VC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2791503"/>
                  </a:ext>
                </a:extLst>
              </a:tr>
            </a:tbl>
          </a:graphicData>
        </a:graphic>
      </p:graphicFrame>
      <p:graphicFrame>
        <p:nvGraphicFramePr>
          <p:cNvPr id="5" name="表格 4">
            <a:extLst>
              <a:ext uri="{FF2B5EF4-FFF2-40B4-BE49-F238E27FC236}">
                <a16:creationId xmlns:a16="http://schemas.microsoft.com/office/drawing/2014/main" id="{713411D9-3C55-EB04-330C-0AAA3A1F4D0E}"/>
              </a:ext>
            </a:extLst>
          </p:cNvPr>
          <p:cNvGraphicFramePr>
            <a:graphicFrameLocks noGrp="1"/>
          </p:cNvGraphicFramePr>
          <p:nvPr>
            <p:extLst>
              <p:ext uri="{D42A27DB-BD31-4B8C-83A1-F6EECF244321}">
                <p14:modId xmlns:p14="http://schemas.microsoft.com/office/powerpoint/2010/main" val="27892000"/>
              </p:ext>
            </p:extLst>
          </p:nvPr>
        </p:nvGraphicFramePr>
        <p:xfrm>
          <a:off x="1045088" y="1531932"/>
          <a:ext cx="4482789" cy="4800605"/>
        </p:xfrm>
        <a:graphic>
          <a:graphicData uri="http://schemas.openxmlformats.org/drawingml/2006/table">
            <a:tbl>
              <a:tblPr>
                <a:tableStyleId>{5C22544A-7EE6-4342-B048-85BDC9FD1C3A}</a:tableStyleId>
              </a:tblPr>
              <a:tblGrid>
                <a:gridCol w="1521362">
                  <a:extLst>
                    <a:ext uri="{9D8B030D-6E8A-4147-A177-3AD203B41FA5}">
                      <a16:colId xmlns:a16="http://schemas.microsoft.com/office/drawing/2014/main" val="4130401314"/>
                    </a:ext>
                  </a:extLst>
                </a:gridCol>
                <a:gridCol w="1033596">
                  <a:extLst>
                    <a:ext uri="{9D8B030D-6E8A-4147-A177-3AD203B41FA5}">
                      <a16:colId xmlns:a16="http://schemas.microsoft.com/office/drawing/2014/main" val="3415095710"/>
                    </a:ext>
                  </a:extLst>
                </a:gridCol>
                <a:gridCol w="1033596">
                  <a:extLst>
                    <a:ext uri="{9D8B030D-6E8A-4147-A177-3AD203B41FA5}">
                      <a16:colId xmlns:a16="http://schemas.microsoft.com/office/drawing/2014/main" val="2786586453"/>
                    </a:ext>
                  </a:extLst>
                </a:gridCol>
                <a:gridCol w="894235">
                  <a:extLst>
                    <a:ext uri="{9D8B030D-6E8A-4147-A177-3AD203B41FA5}">
                      <a16:colId xmlns:a16="http://schemas.microsoft.com/office/drawing/2014/main" val="3161690026"/>
                    </a:ext>
                  </a:extLst>
                </a:gridCol>
              </a:tblGrid>
              <a:tr h="418788">
                <a:tc gridSpan="4">
                  <a:txBody>
                    <a:bodyPr/>
                    <a:lstStyle/>
                    <a:p>
                      <a:pPr algn="ctr" fontAlgn="ctr"/>
                      <a:r>
                        <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rPr>
                        <a:t>中国</a:t>
                      </a:r>
                      <a:r>
                        <a:rPr lang="en-US" altLang="zh-CN" sz="1400" b="0" i="0" u="none" strike="noStrike" dirty="0">
                          <a:solidFill>
                            <a:srgbClr val="000000"/>
                          </a:solidFill>
                          <a:effectLst/>
                          <a:latin typeface="Microsoft YaHei" panose="020B0503020204020204" pitchFamily="34" charset="-122"/>
                          <a:ea typeface="Microsoft YaHei" panose="020B0503020204020204" pitchFamily="34" charset="-122"/>
                        </a:rPr>
                        <a:t>Top10</a:t>
                      </a:r>
                      <a:r>
                        <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rPr>
                        <a:t>互联网公司收入、利润</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21448904"/>
                  </a:ext>
                </a:extLst>
              </a:tr>
              <a:tr h="398347">
                <a:tc>
                  <a:txBody>
                    <a:bodyPr/>
                    <a:lstStyle/>
                    <a:p>
                      <a:pPr algn="ctr" fontAlgn="ctr"/>
                      <a:r>
                        <a:rPr lang="zh-CN" altLang="en-US" sz="1100" b="0" i="0" u="none" strike="noStrike" dirty="0">
                          <a:solidFill>
                            <a:srgbClr val="000000"/>
                          </a:solidFill>
                          <a:effectLst/>
                          <a:latin typeface="Microsoft YaHei" panose="020B0503020204020204" pitchFamily="34" charset="-122"/>
                          <a:ea typeface="Microsoft YaHei" panose="020B0503020204020204" pitchFamily="34" charset="-122"/>
                        </a:rPr>
                        <a:t>（单位：亿元）</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100" b="0" i="0" u="none" strike="noStrike" dirty="0">
                          <a:solidFill>
                            <a:srgbClr val="000000"/>
                          </a:solidFill>
                          <a:effectLst/>
                          <a:latin typeface="Microsoft YaHei" panose="020B0503020204020204" pitchFamily="34" charset="-122"/>
                          <a:ea typeface="Microsoft YaHei" panose="020B0503020204020204" pitchFamily="34" charset="-122"/>
                        </a:rPr>
                        <a:t>收入</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100" b="0" i="0" u="none" strike="noStrike">
                          <a:solidFill>
                            <a:srgbClr val="000000"/>
                          </a:solidFill>
                          <a:effectLst/>
                          <a:latin typeface="Microsoft YaHei" panose="020B0503020204020204" pitchFamily="34" charset="-122"/>
                          <a:ea typeface="Microsoft YaHei" panose="020B0503020204020204" pitchFamily="34" charset="-122"/>
                        </a:rPr>
                        <a:t>归母净利润</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100" b="0" i="0" u="none" strike="noStrike">
                          <a:solidFill>
                            <a:srgbClr val="000000"/>
                          </a:solidFill>
                          <a:effectLst/>
                          <a:latin typeface="Microsoft YaHei" panose="020B0503020204020204" pitchFamily="34" charset="-122"/>
                          <a:ea typeface="Microsoft YaHei" panose="020B0503020204020204" pitchFamily="34" charset="-122"/>
                        </a:rPr>
                        <a:t>利润率</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2802254"/>
                  </a:ext>
                </a:extLst>
              </a:tr>
              <a:tr h="398347">
                <a:tc>
                  <a:txBody>
                    <a:bodyPr/>
                    <a:lstStyle/>
                    <a:p>
                      <a:pPr algn="ctr" fontAlgn="ctr"/>
                      <a:r>
                        <a:rPr lang="zh-CN" altLang="en-US" sz="1100" b="0" i="0" u="none" strike="noStrike">
                          <a:solidFill>
                            <a:srgbClr val="000000"/>
                          </a:solidFill>
                          <a:effectLst/>
                          <a:latin typeface="Microsoft YaHei" panose="020B0503020204020204" pitchFamily="34" charset="-122"/>
                          <a:ea typeface="Microsoft YaHei" panose="020B0503020204020204" pitchFamily="34" charset="-122"/>
                        </a:rPr>
                        <a:t>京东</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Microsoft YaHei" panose="020B0503020204020204" pitchFamily="34" charset="-122"/>
                          <a:ea typeface="Microsoft YaHei" panose="020B0503020204020204" pitchFamily="34" charset="-122"/>
                        </a:rPr>
                        <a:t>10847.0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Microsoft YaHei" panose="020B0503020204020204" pitchFamily="34" charset="-122"/>
                          <a:ea typeface="Microsoft YaHei" panose="020B0503020204020204" pitchFamily="34" charset="-122"/>
                        </a:rPr>
                        <a:t>242.0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CN" sz="1100" b="0" i="0" u="none" strike="noStrike" dirty="0">
                          <a:solidFill>
                            <a:srgbClr val="000000"/>
                          </a:solidFill>
                          <a:effectLst/>
                          <a:latin typeface="Microsoft YaHei" panose="020B0503020204020204" pitchFamily="34" charset="-122"/>
                          <a:ea typeface="Microsoft YaHei" panose="020B0503020204020204" pitchFamily="34" charset="-122"/>
                        </a:rPr>
                        <a:t>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167649"/>
                  </a:ext>
                </a:extLst>
              </a:tr>
              <a:tr h="398347">
                <a:tc>
                  <a:txBody>
                    <a:bodyPr/>
                    <a:lstStyle/>
                    <a:p>
                      <a:pPr algn="ctr" fontAlgn="ctr"/>
                      <a:r>
                        <a:rPr lang="zh-CN" altLang="en-US" sz="1100" b="0" i="0" u="none" strike="noStrike">
                          <a:solidFill>
                            <a:srgbClr val="000000"/>
                          </a:solidFill>
                          <a:effectLst/>
                          <a:latin typeface="Microsoft YaHei" panose="020B0503020204020204" pitchFamily="34" charset="-122"/>
                          <a:ea typeface="Microsoft YaHei" panose="020B0503020204020204" pitchFamily="34" charset="-122"/>
                        </a:rPr>
                        <a:t>阿里</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Microsoft YaHei" panose="020B0503020204020204" pitchFamily="34" charset="-122"/>
                          <a:ea typeface="Microsoft YaHei" panose="020B0503020204020204" pitchFamily="34" charset="-122"/>
                        </a:rPr>
                        <a:t>9412.0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Microsoft YaHei" panose="020B0503020204020204" pitchFamily="34" charset="-122"/>
                          <a:ea typeface="Microsoft YaHei" panose="020B0503020204020204" pitchFamily="34" charset="-122"/>
                        </a:rPr>
                        <a:t>800.0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CN" sz="1100" b="0" i="0" u="none" strike="noStrike" dirty="0">
                          <a:solidFill>
                            <a:srgbClr val="000000"/>
                          </a:solidFill>
                          <a:effectLst/>
                          <a:latin typeface="Microsoft YaHei" panose="020B0503020204020204" pitchFamily="34" charset="-122"/>
                          <a:ea typeface="Microsoft YaHei" panose="020B0503020204020204" pitchFamily="34" charset="-122"/>
                        </a:rPr>
                        <a:t>8.5%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7390165"/>
                  </a:ext>
                </a:extLst>
              </a:tr>
              <a:tr h="398347">
                <a:tc>
                  <a:txBody>
                    <a:bodyPr/>
                    <a:lstStyle/>
                    <a:p>
                      <a:pPr algn="ctr" fontAlgn="ctr"/>
                      <a:r>
                        <a:rPr lang="zh-CN" altLang="en-US" sz="1100" b="0" i="0" u="none" strike="noStrike">
                          <a:solidFill>
                            <a:srgbClr val="000000"/>
                          </a:solidFill>
                          <a:effectLst/>
                          <a:latin typeface="Microsoft YaHei" panose="020B0503020204020204" pitchFamily="34" charset="-122"/>
                          <a:ea typeface="Microsoft YaHei" panose="020B0503020204020204" pitchFamily="34" charset="-122"/>
                        </a:rPr>
                        <a:t>华为</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Microsoft YaHei" panose="020B0503020204020204" pitchFamily="34" charset="-122"/>
                          <a:ea typeface="Microsoft YaHei" panose="020B0503020204020204" pitchFamily="34" charset="-122"/>
                        </a:rPr>
                        <a:t>7042.0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rgbClr val="000000"/>
                          </a:solidFill>
                          <a:effectLst/>
                          <a:latin typeface="Microsoft YaHei" panose="020B0503020204020204" pitchFamily="34" charset="-122"/>
                          <a:ea typeface="Microsoft YaHei" panose="020B0503020204020204" pitchFamily="34" charset="-122"/>
                        </a:rPr>
                        <a:t>870.0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CN" sz="1100" b="0" i="0" u="none" strike="noStrike">
                          <a:solidFill>
                            <a:srgbClr val="000000"/>
                          </a:solidFill>
                          <a:effectLst/>
                          <a:latin typeface="Microsoft YaHei" panose="020B0503020204020204" pitchFamily="34" charset="-122"/>
                          <a:ea typeface="Microsoft YaHei" panose="020B0503020204020204" pitchFamily="34" charset="-122"/>
                        </a:rPr>
                        <a:t>12.4%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1814272"/>
                  </a:ext>
                </a:extLst>
              </a:tr>
              <a:tr h="398347">
                <a:tc>
                  <a:txBody>
                    <a:bodyPr/>
                    <a:lstStyle/>
                    <a:p>
                      <a:pPr algn="ctr" fontAlgn="ctr"/>
                      <a:r>
                        <a:rPr lang="zh-CN" altLang="en-US" sz="1100" b="0" i="0" u="none" strike="noStrike">
                          <a:solidFill>
                            <a:srgbClr val="000000"/>
                          </a:solidFill>
                          <a:effectLst/>
                          <a:latin typeface="Microsoft YaHei" panose="020B0503020204020204" pitchFamily="34" charset="-122"/>
                          <a:ea typeface="Microsoft YaHei" panose="020B0503020204020204" pitchFamily="34" charset="-122"/>
                        </a:rPr>
                        <a:t>腾讯</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Microsoft YaHei" panose="020B0503020204020204" pitchFamily="34" charset="-122"/>
                          <a:ea typeface="Microsoft YaHei" panose="020B0503020204020204" pitchFamily="34" charset="-122"/>
                        </a:rPr>
                        <a:t>6090.0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Microsoft YaHei" panose="020B0503020204020204" pitchFamily="34" charset="-122"/>
                          <a:ea typeface="Microsoft YaHei" panose="020B0503020204020204" pitchFamily="34" charset="-122"/>
                        </a:rPr>
                        <a:t>1152.0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CN" sz="1100" b="0" i="0" u="none" strike="noStrike">
                          <a:solidFill>
                            <a:srgbClr val="000000"/>
                          </a:solidFill>
                          <a:effectLst/>
                          <a:latin typeface="Microsoft YaHei" panose="020B0503020204020204" pitchFamily="34" charset="-122"/>
                          <a:ea typeface="Microsoft YaHei" panose="020B0503020204020204" pitchFamily="34" charset="-122"/>
                        </a:rPr>
                        <a:t>18.9%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2013880"/>
                  </a:ext>
                </a:extLst>
              </a:tr>
              <a:tr h="398347">
                <a:tc>
                  <a:txBody>
                    <a:bodyPr/>
                    <a:lstStyle/>
                    <a:p>
                      <a:pPr algn="ctr" fontAlgn="ctr"/>
                      <a:r>
                        <a:rPr lang="zh-CN" altLang="en-US" sz="1100" b="0" i="0" u="none" strike="noStrike">
                          <a:solidFill>
                            <a:srgbClr val="000000"/>
                          </a:solidFill>
                          <a:effectLst/>
                          <a:latin typeface="Microsoft YaHei" panose="020B0503020204020204" pitchFamily="34" charset="-122"/>
                          <a:ea typeface="Microsoft YaHei" panose="020B0503020204020204" pitchFamily="34" charset="-122"/>
                        </a:rPr>
                        <a:t>拼多多</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Microsoft YaHei" panose="020B0503020204020204" pitchFamily="34" charset="-122"/>
                          <a:ea typeface="Microsoft YaHei" panose="020B0503020204020204" pitchFamily="34" charset="-122"/>
                        </a:rPr>
                        <a:t>2476.0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Microsoft YaHei" panose="020B0503020204020204" pitchFamily="34" charset="-122"/>
                          <a:ea typeface="Microsoft YaHei" panose="020B0503020204020204" pitchFamily="34" charset="-122"/>
                        </a:rPr>
                        <a:t>600.0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CN" sz="1100" b="0" i="0" u="none" strike="noStrike">
                          <a:solidFill>
                            <a:srgbClr val="000000"/>
                          </a:solidFill>
                          <a:effectLst/>
                          <a:latin typeface="Microsoft YaHei" panose="020B0503020204020204" pitchFamily="34" charset="-122"/>
                          <a:ea typeface="Microsoft YaHei" panose="020B0503020204020204" pitchFamily="34" charset="-122"/>
                        </a:rPr>
                        <a:t>24.2%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1656604"/>
                  </a:ext>
                </a:extLst>
              </a:tr>
              <a:tr h="398347">
                <a:tc>
                  <a:txBody>
                    <a:bodyPr/>
                    <a:lstStyle/>
                    <a:p>
                      <a:pPr algn="ctr" fontAlgn="ctr"/>
                      <a:r>
                        <a:rPr lang="zh-CN" altLang="en-US" sz="1100" b="0" i="0" u="none" strike="noStrike">
                          <a:solidFill>
                            <a:srgbClr val="000000"/>
                          </a:solidFill>
                          <a:effectLst/>
                          <a:latin typeface="Microsoft YaHei" panose="020B0503020204020204" pitchFamily="34" charset="-122"/>
                          <a:ea typeface="Microsoft YaHei" panose="020B0503020204020204" pitchFamily="34" charset="-122"/>
                        </a:rPr>
                        <a:t>小米</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Microsoft YaHei" panose="020B0503020204020204" pitchFamily="34" charset="-122"/>
                          <a:ea typeface="Microsoft YaHei" panose="020B0503020204020204" pitchFamily="34" charset="-122"/>
                        </a:rPr>
                        <a:t>2710.0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Microsoft YaHei" panose="020B0503020204020204" pitchFamily="34" charset="-122"/>
                          <a:ea typeface="Microsoft YaHei" panose="020B0503020204020204" pitchFamily="34" charset="-122"/>
                        </a:rPr>
                        <a:t>193.0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CN" sz="1100" b="0" i="0" u="none" strike="noStrike">
                          <a:solidFill>
                            <a:srgbClr val="000000"/>
                          </a:solidFill>
                          <a:effectLst/>
                          <a:latin typeface="Microsoft YaHei" panose="020B0503020204020204" pitchFamily="34" charset="-122"/>
                          <a:ea typeface="Microsoft YaHei" panose="020B0503020204020204" pitchFamily="34" charset="-122"/>
                        </a:rPr>
                        <a:t>7.1%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122168"/>
                  </a:ext>
                </a:extLst>
              </a:tr>
              <a:tr h="398347">
                <a:tc>
                  <a:txBody>
                    <a:bodyPr/>
                    <a:lstStyle/>
                    <a:p>
                      <a:pPr algn="ctr" fontAlgn="ctr"/>
                      <a:r>
                        <a:rPr lang="zh-CN" altLang="en-US" sz="1100" b="0" i="0" u="none" strike="noStrike">
                          <a:solidFill>
                            <a:srgbClr val="000000"/>
                          </a:solidFill>
                          <a:effectLst/>
                          <a:latin typeface="Microsoft YaHei" panose="020B0503020204020204" pitchFamily="34" charset="-122"/>
                          <a:ea typeface="Microsoft YaHei" panose="020B0503020204020204" pitchFamily="34" charset="-122"/>
                        </a:rPr>
                        <a:t>美团</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Microsoft YaHei" panose="020B0503020204020204" pitchFamily="34" charset="-122"/>
                          <a:ea typeface="Microsoft YaHei" panose="020B0503020204020204" pitchFamily="34" charset="-122"/>
                        </a:rPr>
                        <a:t>2767.0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Microsoft YaHei" panose="020B0503020204020204" pitchFamily="34" charset="-122"/>
                          <a:ea typeface="Microsoft YaHei" panose="020B0503020204020204" pitchFamily="34" charset="-122"/>
                        </a:rPr>
                        <a:t>138.6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CN" sz="1100" b="0" i="0" u="none" strike="noStrike">
                          <a:solidFill>
                            <a:srgbClr val="000000"/>
                          </a:solidFill>
                          <a:effectLst/>
                          <a:latin typeface="Microsoft YaHei" panose="020B0503020204020204" pitchFamily="34" charset="-122"/>
                          <a:ea typeface="Microsoft YaHei" panose="020B0503020204020204" pitchFamily="34" charset="-122"/>
                        </a:rPr>
                        <a:t>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4155699"/>
                  </a:ext>
                </a:extLst>
              </a:tr>
              <a:tr h="398347">
                <a:tc>
                  <a:txBody>
                    <a:bodyPr/>
                    <a:lstStyle/>
                    <a:p>
                      <a:pPr algn="ctr" fontAlgn="ctr"/>
                      <a:r>
                        <a:rPr lang="zh-CN" altLang="en-US" sz="1100" b="0" i="0" u="none" strike="noStrike">
                          <a:solidFill>
                            <a:srgbClr val="000000"/>
                          </a:solidFill>
                          <a:effectLst/>
                          <a:latin typeface="Microsoft YaHei" panose="020B0503020204020204" pitchFamily="34" charset="-122"/>
                          <a:ea typeface="Microsoft YaHei" panose="020B0503020204020204" pitchFamily="34" charset="-122"/>
                        </a:rPr>
                        <a:t>滴滴</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Microsoft YaHei" panose="020B0503020204020204" pitchFamily="34" charset="-122"/>
                          <a:ea typeface="Microsoft YaHei" panose="020B0503020204020204" pitchFamily="34" charset="-122"/>
                        </a:rPr>
                        <a:t>1924.0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Microsoft YaHei" panose="020B0503020204020204" pitchFamily="34" charset="-122"/>
                          <a:ea typeface="Microsoft YaHei" panose="020B0503020204020204" pitchFamily="34" charset="-122"/>
                        </a:rPr>
                        <a:t>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CN" sz="1100" b="0" i="0" u="none" strike="noStrike" dirty="0">
                          <a:solidFill>
                            <a:srgbClr val="000000"/>
                          </a:solidFill>
                          <a:effectLst/>
                          <a:latin typeface="Microsoft YaHei" panose="020B0503020204020204" pitchFamily="34" charset="-122"/>
                          <a:ea typeface="Microsoft YaHei" panose="020B0503020204020204" pitchFamily="34" charset="-122"/>
                        </a:rPr>
                        <a:t>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1492311"/>
                  </a:ext>
                </a:extLst>
              </a:tr>
              <a:tr h="398347">
                <a:tc>
                  <a:txBody>
                    <a:bodyPr/>
                    <a:lstStyle/>
                    <a:p>
                      <a:pPr algn="ctr" fontAlgn="ctr"/>
                      <a:r>
                        <a:rPr lang="zh-CN" altLang="en-US" sz="1100" b="0" i="0" u="none" strike="noStrike">
                          <a:solidFill>
                            <a:srgbClr val="000000"/>
                          </a:solidFill>
                          <a:effectLst/>
                          <a:latin typeface="Microsoft YaHei" panose="020B0503020204020204" pitchFamily="34" charset="-122"/>
                          <a:ea typeface="Microsoft YaHei" panose="020B0503020204020204" pitchFamily="34" charset="-122"/>
                        </a:rPr>
                        <a:t>百度</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Microsoft YaHei" panose="020B0503020204020204" pitchFamily="34" charset="-122"/>
                          <a:ea typeface="Microsoft YaHei" panose="020B0503020204020204" pitchFamily="34" charset="-122"/>
                        </a:rPr>
                        <a:t>1346.0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Microsoft YaHei" panose="020B0503020204020204" pitchFamily="34" charset="-122"/>
                          <a:ea typeface="Microsoft YaHei" panose="020B0503020204020204" pitchFamily="34" charset="-122"/>
                        </a:rPr>
                        <a:t>287.0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CN" sz="1100" b="0" i="0" u="none" strike="noStrike">
                          <a:solidFill>
                            <a:srgbClr val="000000"/>
                          </a:solidFill>
                          <a:effectLst/>
                          <a:latin typeface="Microsoft YaHei" panose="020B0503020204020204" pitchFamily="34" charset="-122"/>
                          <a:ea typeface="Microsoft YaHei" panose="020B0503020204020204" pitchFamily="34" charset="-122"/>
                        </a:rPr>
                        <a:t>21.3%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2344829"/>
                  </a:ext>
                </a:extLst>
              </a:tr>
              <a:tr h="398347">
                <a:tc>
                  <a:txBody>
                    <a:bodyPr/>
                    <a:lstStyle/>
                    <a:p>
                      <a:pPr algn="ctr" fontAlgn="ctr"/>
                      <a:r>
                        <a:rPr lang="zh-CN" altLang="en-US" sz="1100" b="0" i="0" u="none" strike="noStrike">
                          <a:solidFill>
                            <a:srgbClr val="000000"/>
                          </a:solidFill>
                          <a:effectLst/>
                          <a:latin typeface="Microsoft YaHei" panose="020B0503020204020204" pitchFamily="34" charset="-122"/>
                          <a:ea typeface="Microsoft YaHei" panose="020B0503020204020204" pitchFamily="34" charset="-122"/>
                        </a:rPr>
                        <a:t>快手</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Microsoft YaHei" panose="020B0503020204020204" pitchFamily="34" charset="-122"/>
                          <a:ea typeface="Microsoft YaHei" panose="020B0503020204020204" pitchFamily="34" charset="-122"/>
                        </a:rPr>
                        <a:t>1135.0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Microsoft YaHei" panose="020B0503020204020204" pitchFamily="34" charset="-122"/>
                          <a:ea typeface="Microsoft YaHei" panose="020B0503020204020204" pitchFamily="34" charset="-122"/>
                        </a:rPr>
                        <a:t>102.0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CN" sz="1100" b="0" i="0" u="none" strike="noStrike" dirty="0">
                          <a:solidFill>
                            <a:srgbClr val="000000"/>
                          </a:solidFill>
                          <a:effectLst/>
                          <a:latin typeface="Microsoft YaHei" panose="020B0503020204020204" pitchFamily="34" charset="-122"/>
                          <a:ea typeface="Microsoft YaHei" panose="020B0503020204020204" pitchFamily="34" charset="-122"/>
                        </a:rPr>
                        <a:t>9.0%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2791503"/>
                  </a:ext>
                </a:extLst>
              </a:tr>
            </a:tbl>
          </a:graphicData>
        </a:graphic>
      </p:graphicFrame>
    </p:spTree>
    <p:extLst>
      <p:ext uri="{BB962C8B-B14F-4D97-AF65-F5344CB8AC3E}">
        <p14:creationId xmlns:p14="http://schemas.microsoft.com/office/powerpoint/2010/main" val="2562546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7643D2-9FF3-40B4-A613-22711C704BE2}"/>
              </a:ext>
            </a:extLst>
          </p:cNvPr>
          <p:cNvSpPr>
            <a:spLocks noGrp="1"/>
          </p:cNvSpPr>
          <p:nvPr>
            <p:ph type="title"/>
          </p:nvPr>
        </p:nvSpPr>
        <p:spPr>
          <a:xfrm>
            <a:off x="1882346" y="3018438"/>
            <a:ext cx="8427308" cy="821124"/>
          </a:xfrm>
        </p:spPr>
        <p:txBody>
          <a:bodyPr>
            <a:noAutofit/>
          </a:bodyPr>
          <a:lstStyle/>
          <a:p>
            <a:pPr algn="ctr">
              <a:lnSpc>
                <a:spcPct val="150000"/>
              </a:lnSpc>
            </a:pPr>
            <a:r>
              <a:rPr lang="zh-CN" altLang="en-US" sz="5400" dirty="0"/>
              <a:t>特斯拉和八大金融板块</a:t>
            </a:r>
          </a:p>
        </p:txBody>
      </p:sp>
      <p:sp>
        <p:nvSpPr>
          <p:cNvPr id="3" name="灯片编号占位符 2">
            <a:extLst>
              <a:ext uri="{FF2B5EF4-FFF2-40B4-BE49-F238E27FC236}">
                <a16:creationId xmlns:a16="http://schemas.microsoft.com/office/drawing/2014/main" id="{4333102F-6EAD-4B2C-89CD-E4D7E06F2FC3}"/>
              </a:ext>
            </a:extLst>
          </p:cNvPr>
          <p:cNvSpPr>
            <a:spLocks noGrp="1"/>
          </p:cNvSpPr>
          <p:nvPr>
            <p:ph type="sldNum" sz="quarter" idx="10"/>
          </p:nvPr>
        </p:nvSpPr>
        <p:spPr/>
        <p:txBody>
          <a:bodyPr/>
          <a:lstStyle/>
          <a:p>
            <a:fld id="{F56ABC50-C693-6145-8FE9-48A83A944B62}" type="slidenum">
              <a:rPr kumimoji="1" lang="zh-CN" altLang="en-US" smtClean="0"/>
              <a:pPr/>
              <a:t>15</a:t>
            </a:fld>
            <a:endParaRPr kumimoji="1" lang="zh-CN" altLang="en-US"/>
          </a:p>
        </p:txBody>
      </p:sp>
    </p:spTree>
    <p:extLst>
      <p:ext uri="{BB962C8B-B14F-4D97-AF65-F5344CB8AC3E}">
        <p14:creationId xmlns:p14="http://schemas.microsoft.com/office/powerpoint/2010/main" val="1492535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F42BFD-FE8B-759C-579F-D026F59098DF}"/>
              </a:ext>
            </a:extLst>
          </p:cNvPr>
          <p:cNvSpPr>
            <a:spLocks noGrp="1"/>
          </p:cNvSpPr>
          <p:nvPr>
            <p:ph type="title"/>
          </p:nvPr>
        </p:nvSpPr>
        <p:spPr/>
        <p:txBody>
          <a:bodyPr/>
          <a:lstStyle/>
          <a:p>
            <a:r>
              <a:rPr kumimoji="1" lang="zh-CN" altLang="en-US" dirty="0"/>
              <a:t>讨论</a:t>
            </a:r>
            <a:r>
              <a:rPr kumimoji="1" lang="en-US" altLang="zh-CN" dirty="0"/>
              <a:t>2</a:t>
            </a:r>
            <a:r>
              <a:rPr kumimoji="1" lang="zh-CN" altLang="en-US" dirty="0"/>
              <a:t>：特斯拉</a:t>
            </a:r>
          </a:p>
        </p:txBody>
      </p:sp>
      <p:sp>
        <p:nvSpPr>
          <p:cNvPr id="3" name="灯片编号占位符 2">
            <a:extLst>
              <a:ext uri="{FF2B5EF4-FFF2-40B4-BE49-F238E27FC236}">
                <a16:creationId xmlns:a16="http://schemas.microsoft.com/office/drawing/2014/main" id="{4D2F0507-9351-2C54-E4B0-323218540C62}"/>
              </a:ext>
            </a:extLst>
          </p:cNvPr>
          <p:cNvSpPr>
            <a:spLocks noGrp="1"/>
          </p:cNvSpPr>
          <p:nvPr>
            <p:ph type="sldNum" sz="quarter" idx="10"/>
          </p:nvPr>
        </p:nvSpPr>
        <p:spPr/>
        <p:txBody>
          <a:bodyPr/>
          <a:lstStyle/>
          <a:p>
            <a:fld id="{F56ABC50-C693-6145-8FE9-48A83A944B62}" type="slidenum">
              <a:rPr kumimoji="1" lang="zh-CN" altLang="en-US" smtClean="0"/>
              <a:pPr/>
              <a:t>16</a:t>
            </a:fld>
            <a:endParaRPr kumimoji="1" lang="zh-CN" altLang="en-US"/>
          </a:p>
        </p:txBody>
      </p:sp>
      <p:sp>
        <p:nvSpPr>
          <p:cNvPr id="4" name="内容占位符 3">
            <a:extLst>
              <a:ext uri="{FF2B5EF4-FFF2-40B4-BE49-F238E27FC236}">
                <a16:creationId xmlns:a16="http://schemas.microsoft.com/office/drawing/2014/main" id="{B1800952-3D1B-B644-E099-2A0F5F998C30}"/>
              </a:ext>
            </a:extLst>
          </p:cNvPr>
          <p:cNvSpPr>
            <a:spLocks noGrp="1"/>
          </p:cNvSpPr>
          <p:nvPr>
            <p:ph sz="quarter" idx="11"/>
          </p:nvPr>
        </p:nvSpPr>
        <p:spPr>
          <a:xfrm>
            <a:off x="939114" y="1186250"/>
            <a:ext cx="10742602" cy="4621212"/>
          </a:xfrm>
        </p:spPr>
        <p:txBody>
          <a:bodyPr>
            <a:normAutofit/>
          </a:bodyPr>
          <a:lstStyle/>
          <a:p>
            <a:pPr marL="0" indent="0">
              <a:buNone/>
            </a:pPr>
            <a:r>
              <a:rPr kumimoji="1" lang="zh-CN" altLang="en-US" sz="2000" b="1" dirty="0"/>
              <a:t>特斯拉</a:t>
            </a:r>
            <a:r>
              <a:rPr kumimoji="1" lang="en-US" altLang="zh-CN" sz="2000" b="1" dirty="0"/>
              <a:t>vs</a:t>
            </a:r>
            <a:r>
              <a:rPr kumimoji="1" lang="zh-CN" altLang="en-US" sz="2000" b="1" dirty="0"/>
              <a:t>丰田：</a:t>
            </a:r>
            <a:endParaRPr kumimoji="1" lang="en-US" altLang="zh-CN" sz="2000" b="1" dirty="0"/>
          </a:p>
          <a:p>
            <a:r>
              <a:rPr kumimoji="1" lang="zh-CN" altLang="en-US" dirty="0"/>
              <a:t>收入：丰田仍然是一家规模更大的公司，</a:t>
            </a:r>
            <a:r>
              <a:rPr kumimoji="1" lang="en-US" altLang="zh-CN" dirty="0"/>
              <a:t>2023</a:t>
            </a:r>
            <a:r>
              <a:rPr kumimoji="1" lang="zh-CN" altLang="en-US" dirty="0"/>
              <a:t>年全年收入约为 </a:t>
            </a:r>
            <a:r>
              <a:rPr kumimoji="1" lang="en-US" altLang="zh-CN" dirty="0"/>
              <a:t>2981 </a:t>
            </a:r>
            <a:r>
              <a:rPr kumimoji="1" lang="zh-CN" altLang="en-US" dirty="0"/>
              <a:t>亿美元，而特斯拉约为</a:t>
            </a:r>
            <a:r>
              <a:rPr kumimoji="1" lang="en-US" altLang="zh-CN" dirty="0"/>
              <a:t>968</a:t>
            </a:r>
            <a:r>
              <a:rPr kumimoji="1" lang="zh-CN" altLang="en-US" dirty="0"/>
              <a:t>亿美元</a:t>
            </a:r>
            <a:endParaRPr kumimoji="1" lang="en-US" altLang="zh-CN" dirty="0"/>
          </a:p>
          <a:p>
            <a:r>
              <a:rPr kumimoji="1" lang="zh-CN" altLang="en-US" dirty="0"/>
              <a:t>增长：特斯拉在</a:t>
            </a:r>
            <a:r>
              <a:rPr kumimoji="1" lang="en-US" altLang="zh-CN" dirty="0"/>
              <a:t>18</a:t>
            </a:r>
            <a:r>
              <a:rPr kumimoji="1" lang="zh-CN" altLang="en-US" dirty="0"/>
              <a:t>～</a:t>
            </a:r>
            <a:r>
              <a:rPr kumimoji="1" lang="en-US" altLang="zh-CN" dirty="0"/>
              <a:t>22</a:t>
            </a:r>
            <a:r>
              <a:rPr kumimoji="1" lang="zh-CN" altLang="en-US" dirty="0"/>
              <a:t>年的平均收入增长率达到了令人瞠目的 </a:t>
            </a:r>
            <a:r>
              <a:rPr kumimoji="1" lang="en-US" altLang="zh-CN" dirty="0"/>
              <a:t>51%</a:t>
            </a:r>
            <a:r>
              <a:rPr kumimoji="1" lang="zh-CN" altLang="en-US" dirty="0"/>
              <a:t>，而丰田几乎没有任何增长，平均季度同比增长率仅为 </a:t>
            </a:r>
            <a:r>
              <a:rPr kumimoji="1" lang="en-US" altLang="zh-CN" dirty="0"/>
              <a:t>2.5%</a:t>
            </a:r>
          </a:p>
          <a:p>
            <a:r>
              <a:rPr kumimoji="1" lang="zh-CN" altLang="en-US" dirty="0"/>
              <a:t>财务：作为一家汽车制造商，丰田的营业利润率很高，但近几年一直在下降。与此同时，特斯拉的营业利润率大幅提高，目前已接近法拉利（</a:t>
            </a:r>
            <a:r>
              <a:rPr kumimoji="1" lang="en-US" altLang="zh-CN" dirty="0"/>
              <a:t>RACE</a:t>
            </a:r>
            <a:r>
              <a:rPr kumimoji="1" lang="zh-CN" altLang="en-US" dirty="0"/>
              <a:t>）约 </a:t>
            </a:r>
            <a:r>
              <a:rPr kumimoji="1" lang="en-US" altLang="zh-CN" dirty="0"/>
              <a:t>24% </a:t>
            </a:r>
            <a:r>
              <a:rPr kumimoji="1" lang="zh-CN" altLang="en-US" dirty="0"/>
              <a:t>的利润率</a:t>
            </a:r>
            <a:endParaRPr kumimoji="1" lang="en-US" altLang="zh-CN" dirty="0"/>
          </a:p>
          <a:p>
            <a:endParaRPr kumimoji="1" lang="zh-CN" altLang="en-US" dirty="0"/>
          </a:p>
        </p:txBody>
      </p:sp>
    </p:spTree>
    <p:extLst>
      <p:ext uri="{BB962C8B-B14F-4D97-AF65-F5344CB8AC3E}">
        <p14:creationId xmlns:p14="http://schemas.microsoft.com/office/powerpoint/2010/main" val="1716064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F42BFD-FE8B-759C-579F-D026F59098DF}"/>
              </a:ext>
            </a:extLst>
          </p:cNvPr>
          <p:cNvSpPr>
            <a:spLocks noGrp="1"/>
          </p:cNvSpPr>
          <p:nvPr>
            <p:ph type="title"/>
          </p:nvPr>
        </p:nvSpPr>
        <p:spPr/>
        <p:txBody>
          <a:bodyPr/>
          <a:lstStyle/>
          <a:p>
            <a:r>
              <a:rPr kumimoji="1" lang="zh-CN" altLang="en-US" dirty="0"/>
              <a:t>讨论</a:t>
            </a:r>
            <a:r>
              <a:rPr kumimoji="1" lang="en-US" altLang="zh-CN" dirty="0"/>
              <a:t>2</a:t>
            </a:r>
            <a:r>
              <a:rPr kumimoji="1" lang="zh-CN" altLang="en-US" dirty="0"/>
              <a:t>：特斯拉</a:t>
            </a:r>
          </a:p>
        </p:txBody>
      </p:sp>
      <p:sp>
        <p:nvSpPr>
          <p:cNvPr id="3" name="灯片编号占位符 2">
            <a:extLst>
              <a:ext uri="{FF2B5EF4-FFF2-40B4-BE49-F238E27FC236}">
                <a16:creationId xmlns:a16="http://schemas.microsoft.com/office/drawing/2014/main" id="{4D2F0507-9351-2C54-E4B0-323218540C62}"/>
              </a:ext>
            </a:extLst>
          </p:cNvPr>
          <p:cNvSpPr>
            <a:spLocks noGrp="1"/>
          </p:cNvSpPr>
          <p:nvPr>
            <p:ph type="sldNum" sz="quarter" idx="10"/>
          </p:nvPr>
        </p:nvSpPr>
        <p:spPr/>
        <p:txBody>
          <a:bodyPr/>
          <a:lstStyle/>
          <a:p>
            <a:fld id="{F56ABC50-C693-6145-8FE9-48A83A944B62}" type="slidenum">
              <a:rPr kumimoji="1" lang="zh-CN" altLang="en-US" smtClean="0"/>
              <a:pPr/>
              <a:t>17</a:t>
            </a:fld>
            <a:endParaRPr kumimoji="1" lang="zh-CN" altLang="en-US"/>
          </a:p>
        </p:txBody>
      </p:sp>
      <p:sp>
        <p:nvSpPr>
          <p:cNvPr id="4" name="内容占位符 3">
            <a:extLst>
              <a:ext uri="{FF2B5EF4-FFF2-40B4-BE49-F238E27FC236}">
                <a16:creationId xmlns:a16="http://schemas.microsoft.com/office/drawing/2014/main" id="{B1800952-3D1B-B644-E099-2A0F5F998C30}"/>
              </a:ext>
            </a:extLst>
          </p:cNvPr>
          <p:cNvSpPr>
            <a:spLocks noGrp="1"/>
          </p:cNvSpPr>
          <p:nvPr>
            <p:ph sz="quarter" idx="11"/>
          </p:nvPr>
        </p:nvSpPr>
        <p:spPr>
          <a:xfrm>
            <a:off x="939114" y="1186250"/>
            <a:ext cx="10742602" cy="4621212"/>
          </a:xfrm>
        </p:spPr>
        <p:txBody>
          <a:bodyPr>
            <a:normAutofit lnSpcReduction="10000"/>
          </a:bodyPr>
          <a:lstStyle/>
          <a:p>
            <a:pPr marL="0" indent="0">
              <a:buNone/>
            </a:pPr>
            <a:r>
              <a:rPr kumimoji="1" lang="zh-CN" altLang="en-US" b="1" dirty="0"/>
              <a:t>市值：</a:t>
            </a:r>
            <a:endParaRPr kumimoji="1" lang="en-US" altLang="zh-CN" b="1" dirty="0"/>
          </a:p>
          <a:p>
            <a:r>
              <a:rPr kumimoji="1" lang="zh-CN" altLang="en-US" dirty="0"/>
              <a:t>根据</a:t>
            </a:r>
            <a:r>
              <a:rPr kumimoji="1" lang="en-US" altLang="zh-CN" dirty="0"/>
              <a:t>FactSet</a:t>
            </a:r>
            <a:r>
              <a:rPr kumimoji="1" lang="zh-CN" altLang="en-US" dirty="0"/>
              <a:t>数据，特斯拉在</a:t>
            </a:r>
            <a:r>
              <a:rPr kumimoji="1" lang="en-US" altLang="zh-CN" dirty="0"/>
              <a:t>2020</a:t>
            </a:r>
            <a:r>
              <a:rPr kumimoji="1" lang="zh-CN" altLang="en-US" dirty="0"/>
              <a:t>年</a:t>
            </a:r>
            <a:r>
              <a:rPr kumimoji="1" lang="en-US" altLang="zh-CN" dirty="0"/>
              <a:t>6</a:t>
            </a:r>
            <a:r>
              <a:rPr kumimoji="1" lang="zh-CN" altLang="en-US" dirty="0"/>
              <a:t>月</a:t>
            </a:r>
            <a:r>
              <a:rPr kumimoji="1" lang="en-US" altLang="zh-CN" dirty="0"/>
              <a:t>10</a:t>
            </a:r>
            <a:r>
              <a:rPr kumimoji="1" lang="zh-CN" altLang="en-US" dirty="0"/>
              <a:t>日成为全球市值最高的汽车制造商，当时公司市值达到</a:t>
            </a:r>
            <a:r>
              <a:rPr kumimoji="1" lang="en-US" altLang="zh-CN" dirty="0"/>
              <a:t>1900</a:t>
            </a:r>
            <a:r>
              <a:rPr kumimoji="1" lang="zh-CN" altLang="en-US" dirty="0"/>
              <a:t>亿美元，而丰田市值为</a:t>
            </a:r>
            <a:r>
              <a:rPr kumimoji="1" lang="en-US" altLang="zh-CN" dirty="0"/>
              <a:t>1810</a:t>
            </a:r>
            <a:r>
              <a:rPr kumimoji="1" lang="zh-CN" altLang="en-US" dirty="0"/>
              <a:t>亿美元。</a:t>
            </a:r>
            <a:r>
              <a:rPr kumimoji="1" lang="zh-CN" altLang="en-US" b="1" dirty="0"/>
              <a:t>到了</a:t>
            </a:r>
            <a:r>
              <a:rPr kumimoji="1" lang="en-US" altLang="zh-CN" b="1" dirty="0"/>
              <a:t>2021</a:t>
            </a:r>
            <a:r>
              <a:rPr kumimoji="1" lang="zh-CN" altLang="en-US" b="1" dirty="0"/>
              <a:t>年</a:t>
            </a:r>
            <a:r>
              <a:rPr kumimoji="1" lang="en-US" altLang="zh-CN" b="1" dirty="0"/>
              <a:t>1</a:t>
            </a:r>
            <a:r>
              <a:rPr kumimoji="1" lang="zh-CN" altLang="en-US" b="1" dirty="0"/>
              <a:t>月</a:t>
            </a:r>
            <a:r>
              <a:rPr kumimoji="1" lang="en-US" altLang="zh-CN" b="1" dirty="0"/>
              <a:t>3</a:t>
            </a:r>
            <a:r>
              <a:rPr kumimoji="1" lang="zh-CN" altLang="en-US" b="1" dirty="0"/>
              <a:t>日，两者市值差距拉开至</a:t>
            </a:r>
            <a:r>
              <a:rPr kumimoji="1" lang="en-US" altLang="zh-CN" b="1" dirty="0"/>
              <a:t>1</a:t>
            </a:r>
            <a:r>
              <a:rPr kumimoji="1" lang="zh-CN" altLang="en-US" b="1" dirty="0"/>
              <a:t>万亿美元。</a:t>
            </a:r>
            <a:endParaRPr kumimoji="1" lang="en-US" altLang="zh-CN" b="1" dirty="0"/>
          </a:p>
          <a:p>
            <a:r>
              <a:rPr kumimoji="1" lang="en-US" altLang="zh-CN" dirty="0"/>
              <a:t>2024</a:t>
            </a:r>
            <a:r>
              <a:rPr kumimoji="1" lang="zh-CN" altLang="en-US" dirty="0"/>
              <a:t>年第一季度，特斯拉录得总营收</a:t>
            </a:r>
            <a:r>
              <a:rPr kumimoji="1" lang="en-US" altLang="zh-CN" dirty="0"/>
              <a:t>213.01</a:t>
            </a:r>
            <a:r>
              <a:rPr kumimoji="1" lang="zh-CN" altLang="en-US" dirty="0"/>
              <a:t>亿美元，同比下降</a:t>
            </a:r>
            <a:r>
              <a:rPr kumimoji="1" lang="en-US" altLang="zh-CN" dirty="0"/>
              <a:t>9%</a:t>
            </a:r>
            <a:r>
              <a:rPr kumimoji="1" lang="zh-CN" altLang="en-US" dirty="0"/>
              <a:t>，创下自</a:t>
            </a:r>
            <a:r>
              <a:rPr kumimoji="1" lang="en-US" altLang="zh-CN" dirty="0"/>
              <a:t>2012</a:t>
            </a:r>
            <a:r>
              <a:rPr kumimoji="1" lang="zh-CN" altLang="en-US" dirty="0"/>
              <a:t>年以来的最大同比降幅，毛利润为</a:t>
            </a:r>
            <a:r>
              <a:rPr kumimoji="1" lang="en-US" altLang="zh-CN" dirty="0"/>
              <a:t>36.96</a:t>
            </a:r>
            <a:r>
              <a:rPr kumimoji="1" lang="zh-CN" altLang="en-US" dirty="0"/>
              <a:t>亿美元，同比下降</a:t>
            </a:r>
            <a:r>
              <a:rPr kumimoji="1" lang="en-US" altLang="zh-CN" dirty="0"/>
              <a:t>18.07%</a:t>
            </a:r>
            <a:r>
              <a:rPr kumimoji="1" lang="zh-CN" altLang="en-US" dirty="0"/>
              <a:t>，对应毛利率</a:t>
            </a:r>
            <a:r>
              <a:rPr kumimoji="1" lang="en-US" altLang="zh-CN" dirty="0"/>
              <a:t>17.35%</a:t>
            </a:r>
            <a:r>
              <a:rPr kumimoji="1" lang="zh-CN" altLang="en-US" dirty="0"/>
              <a:t>，创下两年以来的最低水平。</a:t>
            </a:r>
            <a:r>
              <a:rPr kumimoji="1" lang="zh-CN" altLang="en-US" b="1" dirty="0"/>
              <a:t>截至</a:t>
            </a:r>
            <a:r>
              <a:rPr kumimoji="1" lang="en-US" altLang="zh-CN" b="1" dirty="0"/>
              <a:t>2024</a:t>
            </a:r>
            <a:r>
              <a:rPr kumimoji="1" lang="zh-CN" altLang="en-US" b="1" dirty="0"/>
              <a:t>年</a:t>
            </a:r>
            <a:r>
              <a:rPr kumimoji="1" lang="en-US" altLang="zh-CN" b="1" dirty="0"/>
              <a:t>4</a:t>
            </a:r>
            <a:r>
              <a:rPr kumimoji="1" lang="zh-CN" altLang="en-US" b="1" dirty="0"/>
              <a:t>月</a:t>
            </a:r>
            <a:r>
              <a:rPr kumimoji="1" lang="en-US" altLang="zh-CN" b="1" dirty="0"/>
              <a:t>19</a:t>
            </a:r>
            <a:r>
              <a:rPr kumimoji="1" lang="zh-CN" altLang="en-US" b="1" dirty="0"/>
              <a:t>日，特斯拉总市值为</a:t>
            </a:r>
            <a:r>
              <a:rPr kumimoji="1" lang="en-US" altLang="zh-CN" b="1" dirty="0"/>
              <a:t>4683</a:t>
            </a:r>
            <a:r>
              <a:rPr kumimoji="1" lang="zh-CN" altLang="en-US" b="1" dirty="0"/>
              <a:t>亿美元</a:t>
            </a:r>
            <a:r>
              <a:rPr kumimoji="1" lang="zh-CN" altLang="en-US" dirty="0"/>
              <a:t>。与之形成对比的是，丰田汽车（</a:t>
            </a:r>
            <a:r>
              <a:rPr kumimoji="1" lang="en" altLang="zh-CN" dirty="0"/>
              <a:t>TM.N</a:t>
            </a:r>
            <a:r>
              <a:rPr kumimoji="1" lang="zh-CN" altLang="en" dirty="0"/>
              <a:t>）</a:t>
            </a:r>
            <a:r>
              <a:rPr kumimoji="1" lang="zh-CN" altLang="en-US" dirty="0"/>
              <a:t>年初至今涨幅达到</a:t>
            </a:r>
            <a:r>
              <a:rPr kumimoji="1" lang="en-US" altLang="zh-CN" dirty="0"/>
              <a:t>24.72%</a:t>
            </a:r>
            <a:r>
              <a:rPr kumimoji="1" lang="zh-CN" altLang="en-US" dirty="0"/>
              <a:t>，目前市值为</a:t>
            </a:r>
            <a:r>
              <a:rPr kumimoji="1" lang="en-US" altLang="zh-CN" dirty="0"/>
              <a:t>3731</a:t>
            </a:r>
            <a:r>
              <a:rPr kumimoji="1" lang="zh-CN" altLang="en-US" dirty="0"/>
              <a:t>亿美元，距离特斯拉市值约</a:t>
            </a:r>
            <a:r>
              <a:rPr kumimoji="1" lang="en-US" altLang="zh-CN" dirty="0"/>
              <a:t>950</a:t>
            </a:r>
            <a:r>
              <a:rPr kumimoji="1" lang="zh-CN" altLang="en-US" dirty="0"/>
              <a:t>亿美元。</a:t>
            </a:r>
            <a:endParaRPr kumimoji="1" lang="en-US" altLang="zh-CN" dirty="0"/>
          </a:p>
          <a:p>
            <a:r>
              <a:rPr kumimoji="1" lang="en-US" altLang="zh-CN" dirty="0"/>
              <a:t>7</a:t>
            </a:r>
            <a:r>
              <a:rPr kumimoji="1" lang="zh-CN" altLang="en-US" dirty="0"/>
              <a:t>月</a:t>
            </a:r>
            <a:r>
              <a:rPr kumimoji="1" lang="en-US" altLang="zh-CN" dirty="0"/>
              <a:t>2</a:t>
            </a:r>
            <a:r>
              <a:rPr kumimoji="1" lang="zh-CN" altLang="en-US" dirty="0"/>
              <a:t>日晚间，特斯拉公布了第二季度销售数据，共交付</a:t>
            </a:r>
            <a:r>
              <a:rPr kumimoji="1" lang="en-US" altLang="zh-CN" dirty="0"/>
              <a:t>44.4</a:t>
            </a:r>
            <a:r>
              <a:rPr kumimoji="1" lang="zh-CN" altLang="en-US" dirty="0"/>
              <a:t>万辆车，高于市场预期，市值一夜间大增</a:t>
            </a:r>
            <a:r>
              <a:rPr kumimoji="1" lang="en-US" altLang="zh-CN" dirty="0"/>
              <a:t>682.45</a:t>
            </a:r>
            <a:r>
              <a:rPr kumimoji="1" lang="zh-CN" altLang="en-US" dirty="0"/>
              <a:t>亿美元，大幅回调上涨。截止</a:t>
            </a:r>
            <a:r>
              <a:rPr kumimoji="1" lang="en-US" altLang="zh-CN" dirty="0"/>
              <a:t>2024</a:t>
            </a:r>
            <a:r>
              <a:rPr kumimoji="1" lang="zh-CN" altLang="en-US" dirty="0"/>
              <a:t>年</a:t>
            </a:r>
            <a:r>
              <a:rPr kumimoji="1" lang="en-US" altLang="zh-CN" dirty="0"/>
              <a:t>8</a:t>
            </a:r>
            <a:r>
              <a:rPr kumimoji="1" lang="zh-CN" altLang="en-US" dirty="0"/>
              <a:t>月</a:t>
            </a:r>
            <a:r>
              <a:rPr kumimoji="1" lang="en-US" altLang="zh-CN" dirty="0"/>
              <a:t>30</a:t>
            </a:r>
            <a:r>
              <a:rPr kumimoji="1" lang="zh-CN" altLang="en-US" dirty="0"/>
              <a:t>日，</a:t>
            </a:r>
            <a:r>
              <a:rPr kumimoji="1" lang="zh-CN" altLang="en-US" b="1" dirty="0"/>
              <a:t>特斯拉市值</a:t>
            </a:r>
            <a:r>
              <a:rPr kumimoji="1" lang="en-US" altLang="zh-CN" b="1" dirty="0"/>
              <a:t>6840</a:t>
            </a:r>
            <a:r>
              <a:rPr kumimoji="1" lang="zh-CN" altLang="en-US" b="1" dirty="0"/>
              <a:t>亿美元，丰田汽车市值</a:t>
            </a:r>
            <a:r>
              <a:rPr kumimoji="1" lang="en-US" altLang="zh-CN" b="1" dirty="0"/>
              <a:t>2557</a:t>
            </a:r>
            <a:r>
              <a:rPr kumimoji="1" lang="zh-CN" altLang="en-US" b="1" dirty="0"/>
              <a:t>亿美元。</a:t>
            </a:r>
            <a:endParaRPr kumimoji="1" lang="en-US" altLang="zh-CN" b="1" dirty="0"/>
          </a:p>
          <a:p>
            <a:endParaRPr kumimoji="1" lang="zh-CN" altLang="en-US" dirty="0"/>
          </a:p>
        </p:txBody>
      </p:sp>
    </p:spTree>
    <p:extLst>
      <p:ext uri="{BB962C8B-B14F-4D97-AF65-F5344CB8AC3E}">
        <p14:creationId xmlns:p14="http://schemas.microsoft.com/office/powerpoint/2010/main" val="1904550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5FE6E3-46CF-73A6-CCF4-FC56278903AE}"/>
              </a:ext>
            </a:extLst>
          </p:cNvPr>
          <p:cNvSpPr>
            <a:spLocks noGrp="1"/>
          </p:cNvSpPr>
          <p:nvPr>
            <p:ph type="title"/>
          </p:nvPr>
        </p:nvSpPr>
        <p:spPr/>
        <p:txBody>
          <a:bodyPr/>
          <a:lstStyle/>
          <a:p>
            <a:r>
              <a:rPr kumimoji="1" lang="zh-CN" altLang="en-US" dirty="0"/>
              <a:t>特斯拉</a:t>
            </a:r>
            <a:r>
              <a:rPr kumimoji="1" lang="en-US" altLang="zh-CN" dirty="0"/>
              <a:t>vs</a:t>
            </a:r>
            <a:r>
              <a:rPr kumimoji="1" lang="zh-CN" altLang="en-US" dirty="0"/>
              <a:t>丰田</a:t>
            </a:r>
          </a:p>
        </p:txBody>
      </p:sp>
      <p:sp>
        <p:nvSpPr>
          <p:cNvPr id="3" name="灯片编号占位符 2">
            <a:extLst>
              <a:ext uri="{FF2B5EF4-FFF2-40B4-BE49-F238E27FC236}">
                <a16:creationId xmlns:a16="http://schemas.microsoft.com/office/drawing/2014/main" id="{73B5F70B-EAEC-3696-9B70-64F48B5144F2}"/>
              </a:ext>
            </a:extLst>
          </p:cNvPr>
          <p:cNvSpPr>
            <a:spLocks noGrp="1"/>
          </p:cNvSpPr>
          <p:nvPr>
            <p:ph type="sldNum" sz="quarter" idx="10"/>
          </p:nvPr>
        </p:nvSpPr>
        <p:spPr/>
        <p:txBody>
          <a:bodyPr/>
          <a:lstStyle/>
          <a:p>
            <a:fld id="{F56ABC50-C693-6145-8FE9-48A83A944B62}" type="slidenum">
              <a:rPr kumimoji="1" lang="zh-CN" altLang="en-US" smtClean="0"/>
              <a:pPr/>
              <a:t>18</a:t>
            </a:fld>
            <a:endParaRPr kumimoji="1" lang="zh-CN" altLang="en-US"/>
          </a:p>
        </p:txBody>
      </p:sp>
      <p:pic>
        <p:nvPicPr>
          <p:cNvPr id="5" name="图片 4">
            <a:extLst>
              <a:ext uri="{FF2B5EF4-FFF2-40B4-BE49-F238E27FC236}">
                <a16:creationId xmlns:a16="http://schemas.microsoft.com/office/drawing/2014/main" id="{23801CC9-1F9C-24CF-3C6B-1E9606108B06}"/>
              </a:ext>
            </a:extLst>
          </p:cNvPr>
          <p:cNvPicPr>
            <a:picLocks noChangeAspect="1"/>
          </p:cNvPicPr>
          <p:nvPr/>
        </p:nvPicPr>
        <p:blipFill>
          <a:blip r:embed="rId2"/>
          <a:stretch>
            <a:fillRect/>
          </a:stretch>
        </p:blipFill>
        <p:spPr>
          <a:xfrm>
            <a:off x="939114" y="1591016"/>
            <a:ext cx="5205812" cy="3547178"/>
          </a:xfrm>
          <a:prstGeom prst="rect">
            <a:avLst/>
          </a:prstGeom>
        </p:spPr>
      </p:pic>
      <p:pic>
        <p:nvPicPr>
          <p:cNvPr id="10" name="图片 9">
            <a:extLst>
              <a:ext uri="{FF2B5EF4-FFF2-40B4-BE49-F238E27FC236}">
                <a16:creationId xmlns:a16="http://schemas.microsoft.com/office/drawing/2014/main" id="{0CC0FD15-2B56-BDD0-E3B0-27EEEB9E3075}"/>
              </a:ext>
            </a:extLst>
          </p:cNvPr>
          <p:cNvPicPr>
            <a:picLocks noChangeAspect="1"/>
          </p:cNvPicPr>
          <p:nvPr/>
        </p:nvPicPr>
        <p:blipFill>
          <a:blip r:embed="rId3"/>
          <a:stretch>
            <a:fillRect/>
          </a:stretch>
        </p:blipFill>
        <p:spPr>
          <a:xfrm>
            <a:off x="6396591" y="1591015"/>
            <a:ext cx="5205811" cy="3547177"/>
          </a:xfrm>
          <a:prstGeom prst="rect">
            <a:avLst/>
          </a:prstGeom>
        </p:spPr>
      </p:pic>
      <p:sp>
        <p:nvSpPr>
          <p:cNvPr id="4" name="矩形 3">
            <a:extLst>
              <a:ext uri="{FF2B5EF4-FFF2-40B4-BE49-F238E27FC236}">
                <a16:creationId xmlns:a16="http://schemas.microsoft.com/office/drawing/2014/main" id="{E1B0F38C-4ADD-5DCF-2B15-D4AFB2D57515}"/>
              </a:ext>
            </a:extLst>
          </p:cNvPr>
          <p:cNvSpPr/>
          <p:nvPr/>
        </p:nvSpPr>
        <p:spPr>
          <a:xfrm>
            <a:off x="939114" y="1633561"/>
            <a:ext cx="4005419" cy="3871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FEFBF059-ED7A-F5DC-8A8B-1E8A8C75B0EA}"/>
              </a:ext>
            </a:extLst>
          </p:cNvPr>
          <p:cNvSpPr/>
          <p:nvPr/>
        </p:nvSpPr>
        <p:spPr>
          <a:xfrm>
            <a:off x="6396591" y="1639205"/>
            <a:ext cx="4005419" cy="3871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462304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5FE6E3-46CF-73A6-CCF4-FC56278903AE}"/>
              </a:ext>
            </a:extLst>
          </p:cNvPr>
          <p:cNvSpPr>
            <a:spLocks noGrp="1"/>
          </p:cNvSpPr>
          <p:nvPr>
            <p:ph type="title"/>
          </p:nvPr>
        </p:nvSpPr>
        <p:spPr/>
        <p:txBody>
          <a:bodyPr/>
          <a:lstStyle/>
          <a:p>
            <a:r>
              <a:rPr kumimoji="1" lang="zh-CN" altLang="en-US" dirty="0"/>
              <a:t>特斯拉</a:t>
            </a:r>
            <a:r>
              <a:rPr kumimoji="1" lang="en-US" altLang="zh-CN" dirty="0"/>
              <a:t>vs</a:t>
            </a:r>
            <a:r>
              <a:rPr kumimoji="1" lang="zh-CN" altLang="en-US" dirty="0"/>
              <a:t>丰田</a:t>
            </a:r>
          </a:p>
        </p:txBody>
      </p:sp>
      <p:sp>
        <p:nvSpPr>
          <p:cNvPr id="3" name="灯片编号占位符 2">
            <a:extLst>
              <a:ext uri="{FF2B5EF4-FFF2-40B4-BE49-F238E27FC236}">
                <a16:creationId xmlns:a16="http://schemas.microsoft.com/office/drawing/2014/main" id="{73B5F70B-EAEC-3696-9B70-64F48B5144F2}"/>
              </a:ext>
            </a:extLst>
          </p:cNvPr>
          <p:cNvSpPr>
            <a:spLocks noGrp="1"/>
          </p:cNvSpPr>
          <p:nvPr>
            <p:ph type="sldNum" sz="quarter" idx="10"/>
          </p:nvPr>
        </p:nvSpPr>
        <p:spPr/>
        <p:txBody>
          <a:bodyPr/>
          <a:lstStyle/>
          <a:p>
            <a:fld id="{F56ABC50-C693-6145-8FE9-48A83A944B62}" type="slidenum">
              <a:rPr kumimoji="1" lang="zh-CN" altLang="en-US" smtClean="0"/>
              <a:pPr/>
              <a:t>19</a:t>
            </a:fld>
            <a:endParaRPr kumimoji="1" lang="zh-CN" altLang="en-US"/>
          </a:p>
        </p:txBody>
      </p:sp>
      <p:pic>
        <p:nvPicPr>
          <p:cNvPr id="4" name="图片 3">
            <a:extLst>
              <a:ext uri="{FF2B5EF4-FFF2-40B4-BE49-F238E27FC236}">
                <a16:creationId xmlns:a16="http://schemas.microsoft.com/office/drawing/2014/main" id="{00150D5B-C3DC-1A74-C8A5-88244EFACD87}"/>
              </a:ext>
            </a:extLst>
          </p:cNvPr>
          <p:cNvPicPr>
            <a:picLocks noChangeAspect="1"/>
          </p:cNvPicPr>
          <p:nvPr/>
        </p:nvPicPr>
        <p:blipFill>
          <a:blip r:embed="rId2"/>
          <a:stretch>
            <a:fillRect/>
          </a:stretch>
        </p:blipFill>
        <p:spPr>
          <a:xfrm>
            <a:off x="6536983" y="1591016"/>
            <a:ext cx="5205812" cy="3547178"/>
          </a:xfrm>
          <a:prstGeom prst="rect">
            <a:avLst/>
          </a:prstGeom>
        </p:spPr>
      </p:pic>
      <p:pic>
        <p:nvPicPr>
          <p:cNvPr id="6" name="图片 5">
            <a:extLst>
              <a:ext uri="{FF2B5EF4-FFF2-40B4-BE49-F238E27FC236}">
                <a16:creationId xmlns:a16="http://schemas.microsoft.com/office/drawing/2014/main" id="{A5D5C962-CFDB-A424-16BD-08546F57D719}"/>
              </a:ext>
            </a:extLst>
          </p:cNvPr>
          <p:cNvPicPr>
            <a:picLocks noChangeAspect="1"/>
          </p:cNvPicPr>
          <p:nvPr/>
        </p:nvPicPr>
        <p:blipFill>
          <a:blip r:embed="rId3"/>
          <a:stretch>
            <a:fillRect/>
          </a:stretch>
        </p:blipFill>
        <p:spPr>
          <a:xfrm>
            <a:off x="822057" y="1591016"/>
            <a:ext cx="5205812" cy="3547178"/>
          </a:xfrm>
          <a:prstGeom prst="rect">
            <a:avLst/>
          </a:prstGeom>
        </p:spPr>
      </p:pic>
      <p:sp>
        <p:nvSpPr>
          <p:cNvPr id="5" name="矩形 4">
            <a:extLst>
              <a:ext uri="{FF2B5EF4-FFF2-40B4-BE49-F238E27FC236}">
                <a16:creationId xmlns:a16="http://schemas.microsoft.com/office/drawing/2014/main" id="{3F9E8EFF-B0CA-5A8D-C20B-D0AC6B85C361}"/>
              </a:ext>
            </a:extLst>
          </p:cNvPr>
          <p:cNvSpPr/>
          <p:nvPr/>
        </p:nvSpPr>
        <p:spPr>
          <a:xfrm>
            <a:off x="822057" y="1591016"/>
            <a:ext cx="4005419" cy="3871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BD751E63-5F81-62F0-D406-8BDBE6DA549B}"/>
              </a:ext>
            </a:extLst>
          </p:cNvPr>
          <p:cNvSpPr/>
          <p:nvPr/>
        </p:nvSpPr>
        <p:spPr>
          <a:xfrm>
            <a:off x="6536983" y="1591016"/>
            <a:ext cx="4005419" cy="3871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85690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3087B2-29EC-4B27-8390-FEAB3A2F53EC}"/>
              </a:ext>
            </a:extLst>
          </p:cNvPr>
          <p:cNvSpPr>
            <a:spLocks noGrp="1"/>
          </p:cNvSpPr>
          <p:nvPr>
            <p:ph type="title"/>
          </p:nvPr>
        </p:nvSpPr>
        <p:spPr>
          <a:xfrm>
            <a:off x="2115981" y="3018438"/>
            <a:ext cx="8427308" cy="821124"/>
          </a:xfrm>
        </p:spPr>
        <p:txBody>
          <a:bodyPr>
            <a:noAutofit/>
          </a:bodyPr>
          <a:lstStyle/>
          <a:p>
            <a:pPr algn="ctr">
              <a:lnSpc>
                <a:spcPct val="150000"/>
              </a:lnSpc>
            </a:pPr>
            <a:r>
              <a:rPr lang="zh-CN" altLang="en-US" sz="5400" dirty="0"/>
              <a:t>金融是什么？</a:t>
            </a:r>
            <a:br>
              <a:rPr lang="en-US" altLang="zh-CN" sz="5400" dirty="0"/>
            </a:br>
            <a:r>
              <a:rPr lang="zh-CN" altLang="en-US" sz="5400" dirty="0"/>
              <a:t>从哪里来？</a:t>
            </a:r>
            <a:br>
              <a:rPr lang="en-US" altLang="zh-CN" sz="5400" dirty="0"/>
            </a:br>
            <a:r>
              <a:rPr lang="zh-CN" altLang="en-US" sz="5400" dirty="0"/>
              <a:t>到哪里去？</a:t>
            </a:r>
          </a:p>
        </p:txBody>
      </p:sp>
      <p:sp>
        <p:nvSpPr>
          <p:cNvPr id="3" name="灯片编号占位符 2">
            <a:extLst>
              <a:ext uri="{FF2B5EF4-FFF2-40B4-BE49-F238E27FC236}">
                <a16:creationId xmlns:a16="http://schemas.microsoft.com/office/drawing/2014/main" id="{7F13ED41-7B3F-4102-A160-23948EBD2B82}"/>
              </a:ext>
            </a:extLst>
          </p:cNvPr>
          <p:cNvSpPr>
            <a:spLocks noGrp="1"/>
          </p:cNvSpPr>
          <p:nvPr>
            <p:ph type="sldNum" sz="quarter" idx="10"/>
          </p:nvPr>
        </p:nvSpPr>
        <p:spPr/>
        <p:txBody>
          <a:bodyPr/>
          <a:lstStyle/>
          <a:p>
            <a:fld id="{F56ABC50-C693-6145-8FE9-48A83A944B62}" type="slidenum">
              <a:rPr kumimoji="1" lang="zh-CN" altLang="en-US" smtClean="0"/>
              <a:pPr/>
              <a:t>2</a:t>
            </a:fld>
            <a:endParaRPr kumimoji="1" lang="zh-CN" altLang="en-US"/>
          </a:p>
        </p:txBody>
      </p:sp>
    </p:spTree>
    <p:extLst>
      <p:ext uri="{BB962C8B-B14F-4D97-AF65-F5344CB8AC3E}">
        <p14:creationId xmlns:p14="http://schemas.microsoft.com/office/powerpoint/2010/main" val="3642636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A42F98A-E338-2A7C-5AFE-4BC84B675CED}"/>
              </a:ext>
            </a:extLst>
          </p:cNvPr>
          <p:cNvSpPr>
            <a:spLocks noGrp="1"/>
          </p:cNvSpPr>
          <p:nvPr>
            <p:ph type="sldNum" sz="quarter" idx="10"/>
          </p:nvPr>
        </p:nvSpPr>
        <p:spPr/>
        <p:txBody>
          <a:bodyPr/>
          <a:lstStyle/>
          <a:p>
            <a:fld id="{F56ABC50-C693-6145-8FE9-48A83A944B62}" type="slidenum">
              <a:rPr kumimoji="1" lang="zh-CN" altLang="en-US" smtClean="0"/>
              <a:pPr/>
              <a:t>20</a:t>
            </a:fld>
            <a:endParaRPr kumimoji="1" lang="zh-CN" altLang="en-US"/>
          </a:p>
        </p:txBody>
      </p:sp>
      <p:grpSp>
        <p:nvGrpSpPr>
          <p:cNvPr id="14" name="组合 13">
            <a:extLst>
              <a:ext uri="{FF2B5EF4-FFF2-40B4-BE49-F238E27FC236}">
                <a16:creationId xmlns:a16="http://schemas.microsoft.com/office/drawing/2014/main" id="{C2B1A4F3-F51E-0DEA-6DEA-9509AF4A0D6D}"/>
              </a:ext>
            </a:extLst>
          </p:cNvPr>
          <p:cNvGrpSpPr/>
          <p:nvPr/>
        </p:nvGrpSpPr>
        <p:grpSpPr>
          <a:xfrm>
            <a:off x="5398374" y="1400940"/>
            <a:ext cx="5344672" cy="4507726"/>
            <a:chOff x="4570648" y="1369930"/>
            <a:chExt cx="5344672" cy="4507726"/>
          </a:xfrm>
        </p:grpSpPr>
        <p:sp>
          <p:nvSpPr>
            <p:cNvPr id="6" name="圆角矩形 5">
              <a:extLst>
                <a:ext uri="{FF2B5EF4-FFF2-40B4-BE49-F238E27FC236}">
                  <a16:creationId xmlns:a16="http://schemas.microsoft.com/office/drawing/2014/main" id="{358EF7A5-7D38-F00C-DB94-6EFDC6AE6570}"/>
                </a:ext>
              </a:extLst>
            </p:cNvPr>
            <p:cNvSpPr/>
            <p:nvPr/>
          </p:nvSpPr>
          <p:spPr>
            <a:xfrm>
              <a:off x="4570648" y="1369930"/>
              <a:ext cx="2260600" cy="889000"/>
            </a:xfrm>
            <a:prstGeom prst="roundRect">
              <a:avLst/>
            </a:prstGeom>
            <a:solidFill>
              <a:srgbClr val="8B0010">
                <a:alpha val="99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zh-CN" altLang="en-US" sz="2400" b="1" dirty="0">
                  <a:solidFill>
                    <a:schemeClr val="bg1"/>
                  </a:solidFill>
                  <a:latin typeface="SimSun" panose="02010600030101010101" pitchFamily="2" charset="-122"/>
                  <a:ea typeface="SimSun" panose="02010600030101010101" pitchFamily="2" charset="-122"/>
                </a:rPr>
                <a:t>银行业</a:t>
              </a:r>
            </a:p>
          </p:txBody>
        </p:sp>
        <p:sp>
          <p:nvSpPr>
            <p:cNvPr id="7" name="圆角矩形 6">
              <a:extLst>
                <a:ext uri="{FF2B5EF4-FFF2-40B4-BE49-F238E27FC236}">
                  <a16:creationId xmlns:a16="http://schemas.microsoft.com/office/drawing/2014/main" id="{07EC56F2-784E-1FB0-9C06-C91F1B771A8F}"/>
                </a:ext>
              </a:extLst>
            </p:cNvPr>
            <p:cNvSpPr/>
            <p:nvPr/>
          </p:nvSpPr>
          <p:spPr>
            <a:xfrm>
              <a:off x="4570648" y="2576172"/>
              <a:ext cx="2260600" cy="889000"/>
            </a:xfrm>
            <a:prstGeom prst="roundRect">
              <a:avLst/>
            </a:prstGeom>
            <a:solidFill>
              <a:srgbClr val="8B0010">
                <a:alpha val="99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zh-CN" altLang="en-US" sz="2400" b="1" dirty="0">
                  <a:solidFill>
                    <a:schemeClr val="bg1"/>
                  </a:solidFill>
                  <a:latin typeface="SimSun" panose="02010600030101010101" pitchFamily="2" charset="-122"/>
                  <a:ea typeface="SimSun" panose="02010600030101010101" pitchFamily="2" charset="-122"/>
                </a:rPr>
                <a:t>证券业</a:t>
              </a:r>
            </a:p>
          </p:txBody>
        </p:sp>
        <p:sp>
          <p:nvSpPr>
            <p:cNvPr id="8" name="圆角矩形 7">
              <a:extLst>
                <a:ext uri="{FF2B5EF4-FFF2-40B4-BE49-F238E27FC236}">
                  <a16:creationId xmlns:a16="http://schemas.microsoft.com/office/drawing/2014/main" id="{02933CCD-5B09-DABC-8580-B2BCC918B4C4}"/>
                </a:ext>
              </a:extLst>
            </p:cNvPr>
            <p:cNvSpPr/>
            <p:nvPr/>
          </p:nvSpPr>
          <p:spPr>
            <a:xfrm>
              <a:off x="4570648" y="3782414"/>
              <a:ext cx="2260600" cy="889000"/>
            </a:xfrm>
            <a:prstGeom prst="roundRect">
              <a:avLst/>
            </a:prstGeom>
            <a:solidFill>
              <a:srgbClr val="8B0010">
                <a:alpha val="99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zh-CN" altLang="en-US" sz="2400" b="1" dirty="0">
                  <a:solidFill>
                    <a:schemeClr val="bg1"/>
                  </a:solidFill>
                  <a:latin typeface="SimSun" panose="02010600030101010101" pitchFamily="2" charset="-122"/>
                  <a:ea typeface="SimSun" panose="02010600030101010101" pitchFamily="2" charset="-122"/>
                </a:rPr>
                <a:t>期货业</a:t>
              </a:r>
            </a:p>
          </p:txBody>
        </p:sp>
        <p:sp>
          <p:nvSpPr>
            <p:cNvPr id="9" name="圆角矩形 8">
              <a:extLst>
                <a:ext uri="{FF2B5EF4-FFF2-40B4-BE49-F238E27FC236}">
                  <a16:creationId xmlns:a16="http://schemas.microsoft.com/office/drawing/2014/main" id="{5D52A236-0815-CACC-DB31-12205724D60F}"/>
                </a:ext>
              </a:extLst>
            </p:cNvPr>
            <p:cNvSpPr/>
            <p:nvPr/>
          </p:nvSpPr>
          <p:spPr>
            <a:xfrm>
              <a:off x="4570648" y="4988656"/>
              <a:ext cx="2260600" cy="889000"/>
            </a:xfrm>
            <a:prstGeom prst="roundRect">
              <a:avLst/>
            </a:prstGeom>
            <a:solidFill>
              <a:srgbClr val="8B0010">
                <a:alpha val="99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zh-CN" altLang="en-US" sz="2400" b="1" dirty="0">
                  <a:solidFill>
                    <a:schemeClr val="bg1"/>
                  </a:solidFill>
                  <a:latin typeface="SimSun" panose="02010600030101010101" pitchFamily="2" charset="-122"/>
                  <a:ea typeface="SimSun" panose="02010600030101010101" pitchFamily="2" charset="-122"/>
                </a:rPr>
                <a:t>基金业</a:t>
              </a:r>
            </a:p>
          </p:txBody>
        </p:sp>
        <p:sp>
          <p:nvSpPr>
            <p:cNvPr id="10" name="圆角矩形 9">
              <a:extLst>
                <a:ext uri="{FF2B5EF4-FFF2-40B4-BE49-F238E27FC236}">
                  <a16:creationId xmlns:a16="http://schemas.microsoft.com/office/drawing/2014/main" id="{28D961C3-3A98-323B-2841-99BFFA5910BE}"/>
                </a:ext>
              </a:extLst>
            </p:cNvPr>
            <p:cNvSpPr/>
            <p:nvPr/>
          </p:nvSpPr>
          <p:spPr>
            <a:xfrm>
              <a:off x="7654720" y="1369930"/>
              <a:ext cx="2260600" cy="889000"/>
            </a:xfrm>
            <a:prstGeom prst="roundRect">
              <a:avLst/>
            </a:prstGeom>
            <a:solidFill>
              <a:srgbClr val="8B0010">
                <a:alpha val="99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zh-CN" altLang="en-US" sz="2400" b="1" dirty="0">
                  <a:solidFill>
                    <a:schemeClr val="bg1"/>
                  </a:solidFill>
                  <a:latin typeface="SimSun" panose="02010600030101010101" pitchFamily="2" charset="-122"/>
                  <a:ea typeface="SimSun" panose="02010600030101010101" pitchFamily="2" charset="-122"/>
                </a:rPr>
                <a:t>信托业</a:t>
              </a:r>
            </a:p>
          </p:txBody>
        </p:sp>
        <p:sp>
          <p:nvSpPr>
            <p:cNvPr id="11" name="圆角矩形 10">
              <a:extLst>
                <a:ext uri="{FF2B5EF4-FFF2-40B4-BE49-F238E27FC236}">
                  <a16:creationId xmlns:a16="http://schemas.microsoft.com/office/drawing/2014/main" id="{C0295F49-4FF4-032A-CDCE-440EBE31E50A}"/>
                </a:ext>
              </a:extLst>
            </p:cNvPr>
            <p:cNvSpPr/>
            <p:nvPr/>
          </p:nvSpPr>
          <p:spPr>
            <a:xfrm>
              <a:off x="7654720" y="2576172"/>
              <a:ext cx="2260600" cy="889000"/>
            </a:xfrm>
            <a:prstGeom prst="roundRect">
              <a:avLst/>
            </a:prstGeom>
            <a:solidFill>
              <a:srgbClr val="8B0010">
                <a:alpha val="99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zh-CN" altLang="en-US" sz="2400" b="1" dirty="0">
                  <a:solidFill>
                    <a:schemeClr val="bg1"/>
                  </a:solidFill>
                  <a:latin typeface="SimSun" panose="02010600030101010101" pitchFamily="2" charset="-122"/>
                  <a:ea typeface="SimSun" panose="02010600030101010101" pitchFamily="2" charset="-122"/>
                </a:rPr>
                <a:t>保险业</a:t>
              </a:r>
            </a:p>
          </p:txBody>
        </p:sp>
        <p:sp>
          <p:nvSpPr>
            <p:cNvPr id="12" name="圆角矩形 11">
              <a:extLst>
                <a:ext uri="{FF2B5EF4-FFF2-40B4-BE49-F238E27FC236}">
                  <a16:creationId xmlns:a16="http://schemas.microsoft.com/office/drawing/2014/main" id="{FDD34945-EFE1-4BF5-045E-1AAF43E91618}"/>
                </a:ext>
              </a:extLst>
            </p:cNvPr>
            <p:cNvSpPr/>
            <p:nvPr/>
          </p:nvSpPr>
          <p:spPr>
            <a:xfrm>
              <a:off x="7654720" y="3782414"/>
              <a:ext cx="2260600" cy="889000"/>
            </a:xfrm>
            <a:prstGeom prst="roundRect">
              <a:avLst/>
            </a:prstGeom>
            <a:solidFill>
              <a:srgbClr val="8B0010">
                <a:alpha val="99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zh-CN" altLang="en-US" sz="2400" b="1" dirty="0">
                  <a:solidFill>
                    <a:schemeClr val="bg1"/>
                  </a:solidFill>
                  <a:latin typeface="SimSun" panose="02010600030101010101" pitchFamily="2" charset="-122"/>
                  <a:ea typeface="SimSun" panose="02010600030101010101" pitchFamily="2" charset="-122"/>
                </a:rPr>
                <a:t>租赁业</a:t>
              </a:r>
            </a:p>
          </p:txBody>
        </p:sp>
        <p:sp>
          <p:nvSpPr>
            <p:cNvPr id="13" name="圆角矩形 12">
              <a:extLst>
                <a:ext uri="{FF2B5EF4-FFF2-40B4-BE49-F238E27FC236}">
                  <a16:creationId xmlns:a16="http://schemas.microsoft.com/office/drawing/2014/main" id="{B2F36B74-C862-86B3-0BDB-28EF22D68628}"/>
                </a:ext>
              </a:extLst>
            </p:cNvPr>
            <p:cNvSpPr/>
            <p:nvPr/>
          </p:nvSpPr>
          <p:spPr>
            <a:xfrm>
              <a:off x="7654720" y="4988656"/>
              <a:ext cx="2260600" cy="889000"/>
            </a:xfrm>
            <a:prstGeom prst="roundRect">
              <a:avLst/>
            </a:prstGeom>
            <a:solidFill>
              <a:srgbClr val="8B0010">
                <a:alpha val="99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zh-CN"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VC/PE</a:t>
              </a:r>
              <a:endParaRPr kumimoji="1" lang="zh-CN"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endParaRPr>
            </a:p>
          </p:txBody>
        </p:sp>
      </p:grpSp>
      <p:pic>
        <p:nvPicPr>
          <p:cNvPr id="17" name="Picture 2" descr="Tesla logo PNG images free download">
            <a:extLst>
              <a:ext uri="{FF2B5EF4-FFF2-40B4-BE49-F238E27FC236}">
                <a16:creationId xmlns:a16="http://schemas.microsoft.com/office/drawing/2014/main" id="{0428E674-3ACE-A090-3CDC-33261A135A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414" b="27645"/>
          <a:stretch/>
        </p:blipFill>
        <p:spPr bwMode="auto">
          <a:xfrm>
            <a:off x="635624" y="3129484"/>
            <a:ext cx="3073931" cy="733395"/>
          </a:xfrm>
          <a:prstGeom prst="rect">
            <a:avLst/>
          </a:prstGeom>
          <a:noFill/>
        </p:spPr>
      </p:pic>
      <p:cxnSp>
        <p:nvCxnSpPr>
          <p:cNvPr id="21" name="直线箭头连接符 20">
            <a:extLst>
              <a:ext uri="{FF2B5EF4-FFF2-40B4-BE49-F238E27FC236}">
                <a16:creationId xmlns:a16="http://schemas.microsoft.com/office/drawing/2014/main" id="{31CB3A1E-3A75-CE06-7327-AE369A844A0B}"/>
              </a:ext>
            </a:extLst>
          </p:cNvPr>
          <p:cNvCxnSpPr>
            <a:stCxn id="17" idx="3"/>
            <a:endCxn id="6" idx="1"/>
          </p:cNvCxnSpPr>
          <p:nvPr/>
        </p:nvCxnSpPr>
        <p:spPr>
          <a:xfrm flipV="1">
            <a:off x="3709555" y="1845440"/>
            <a:ext cx="1688819" cy="1650742"/>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CABC4551-0A9F-7391-7D4D-A1640C5250D0}"/>
              </a:ext>
            </a:extLst>
          </p:cNvPr>
          <p:cNvCxnSpPr>
            <a:cxnSpLocks/>
            <a:stCxn id="17" idx="3"/>
            <a:endCxn id="7" idx="1"/>
          </p:cNvCxnSpPr>
          <p:nvPr/>
        </p:nvCxnSpPr>
        <p:spPr>
          <a:xfrm flipV="1">
            <a:off x="3709555" y="3051682"/>
            <a:ext cx="1688819" cy="44450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A61141A1-AC08-9413-EE27-8DB47DE772CF}"/>
              </a:ext>
            </a:extLst>
          </p:cNvPr>
          <p:cNvCxnSpPr>
            <a:cxnSpLocks/>
            <a:stCxn id="17" idx="3"/>
            <a:endCxn id="8" idx="1"/>
          </p:cNvCxnSpPr>
          <p:nvPr/>
        </p:nvCxnSpPr>
        <p:spPr>
          <a:xfrm>
            <a:off x="3709555" y="3496182"/>
            <a:ext cx="1688819" cy="761742"/>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3DC5C3F9-D723-73BA-756E-9D03F31889FD}"/>
              </a:ext>
            </a:extLst>
          </p:cNvPr>
          <p:cNvCxnSpPr>
            <a:cxnSpLocks/>
            <a:stCxn id="17" idx="3"/>
            <a:endCxn id="9" idx="1"/>
          </p:cNvCxnSpPr>
          <p:nvPr/>
        </p:nvCxnSpPr>
        <p:spPr>
          <a:xfrm>
            <a:off x="3709555" y="3496182"/>
            <a:ext cx="1688819" cy="1967984"/>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897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2E2C178-531F-FBB2-2590-9984B17012B4}"/>
              </a:ext>
            </a:extLst>
          </p:cNvPr>
          <p:cNvSpPr>
            <a:spLocks noGrp="1"/>
          </p:cNvSpPr>
          <p:nvPr>
            <p:ph type="sldNum" sz="quarter" idx="10"/>
          </p:nvPr>
        </p:nvSpPr>
        <p:spPr/>
        <p:txBody>
          <a:bodyPr/>
          <a:lstStyle/>
          <a:p>
            <a:fld id="{F56ABC50-C693-6145-8FE9-48A83A944B62}" type="slidenum">
              <a:rPr kumimoji="1" lang="zh-CN" altLang="en-US" smtClean="0"/>
              <a:pPr/>
              <a:t>21</a:t>
            </a:fld>
            <a:endParaRPr kumimoji="1" lang="zh-CN" altLang="en-US"/>
          </a:p>
        </p:txBody>
      </p:sp>
      <p:sp>
        <p:nvSpPr>
          <p:cNvPr id="6" name="标题 1">
            <a:extLst>
              <a:ext uri="{FF2B5EF4-FFF2-40B4-BE49-F238E27FC236}">
                <a16:creationId xmlns:a16="http://schemas.microsoft.com/office/drawing/2014/main" id="{465C125D-F8B9-7B98-E102-AB73B7ABD4CE}"/>
              </a:ext>
            </a:extLst>
          </p:cNvPr>
          <p:cNvSpPr txBox="1">
            <a:spLocks/>
          </p:cNvSpPr>
          <p:nvPr/>
        </p:nvSpPr>
        <p:spPr>
          <a:xfrm>
            <a:off x="939114" y="365126"/>
            <a:ext cx="8427308" cy="821124"/>
          </a:xfrm>
          <a:prstGeom prst="rect">
            <a:avLst/>
          </a:prstGeom>
        </p:spPr>
        <p:txBody>
          <a:bodyPr/>
          <a:lstStyle>
            <a:lvl1pPr algn="l" defTabSz="914400" rtl="0" eaLnBrk="1" latinLnBrk="0" hangingPunct="1">
              <a:lnSpc>
                <a:spcPct val="90000"/>
              </a:lnSpc>
              <a:spcBef>
                <a:spcPct val="0"/>
              </a:spcBef>
              <a:buNone/>
              <a:defRPr sz="43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stStyle>
          <a:p>
            <a:r>
              <a:rPr kumimoji="1" lang="zh-CN" altLang="en-US" dirty="0"/>
              <a:t>特斯拉业务板块</a:t>
            </a:r>
          </a:p>
        </p:txBody>
      </p:sp>
      <p:pic>
        <p:nvPicPr>
          <p:cNvPr id="5" name="图片 4">
            <a:extLst>
              <a:ext uri="{FF2B5EF4-FFF2-40B4-BE49-F238E27FC236}">
                <a16:creationId xmlns:a16="http://schemas.microsoft.com/office/drawing/2014/main" id="{44A28FD2-423C-FD4F-A3CA-3EBCC3F72CF0}"/>
              </a:ext>
            </a:extLst>
          </p:cNvPr>
          <p:cNvPicPr>
            <a:picLocks noChangeAspect="1"/>
          </p:cNvPicPr>
          <p:nvPr/>
        </p:nvPicPr>
        <p:blipFill>
          <a:blip r:embed="rId2"/>
          <a:stretch>
            <a:fillRect/>
          </a:stretch>
        </p:blipFill>
        <p:spPr>
          <a:xfrm>
            <a:off x="771236" y="1655011"/>
            <a:ext cx="10649527" cy="3294969"/>
          </a:xfrm>
          <a:prstGeom prst="rect">
            <a:avLst/>
          </a:prstGeom>
        </p:spPr>
      </p:pic>
      <p:sp>
        <p:nvSpPr>
          <p:cNvPr id="7" name="矩形 6">
            <a:extLst>
              <a:ext uri="{FF2B5EF4-FFF2-40B4-BE49-F238E27FC236}">
                <a16:creationId xmlns:a16="http://schemas.microsoft.com/office/drawing/2014/main" id="{E68186A5-9410-64AB-AEE2-58F8E974B71E}"/>
              </a:ext>
            </a:extLst>
          </p:cNvPr>
          <p:cNvSpPr/>
          <p:nvPr/>
        </p:nvSpPr>
        <p:spPr>
          <a:xfrm>
            <a:off x="771236" y="2816084"/>
            <a:ext cx="10441709" cy="23191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CEA98988-2C7A-C5BA-0D78-B88D25126C44}"/>
              </a:ext>
            </a:extLst>
          </p:cNvPr>
          <p:cNvSpPr/>
          <p:nvPr/>
        </p:nvSpPr>
        <p:spPr>
          <a:xfrm>
            <a:off x="771236" y="3981775"/>
            <a:ext cx="10441709" cy="23191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a:extLst>
              <a:ext uri="{FF2B5EF4-FFF2-40B4-BE49-F238E27FC236}">
                <a16:creationId xmlns:a16="http://schemas.microsoft.com/office/drawing/2014/main" id="{27AC5F2F-6E17-F739-2645-BF02E250ACEE}"/>
              </a:ext>
            </a:extLst>
          </p:cNvPr>
          <p:cNvSpPr/>
          <p:nvPr/>
        </p:nvSpPr>
        <p:spPr>
          <a:xfrm>
            <a:off x="771235" y="3068270"/>
            <a:ext cx="10441709" cy="23191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B9F9020B-E61D-46DA-5910-E248DE02F837}"/>
              </a:ext>
            </a:extLst>
          </p:cNvPr>
          <p:cNvSpPr/>
          <p:nvPr/>
        </p:nvSpPr>
        <p:spPr>
          <a:xfrm>
            <a:off x="771234" y="3284845"/>
            <a:ext cx="10441709" cy="23191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85D60729-9FBE-7A6B-DD08-4966B1780891}"/>
              </a:ext>
            </a:extLst>
          </p:cNvPr>
          <p:cNvSpPr/>
          <p:nvPr/>
        </p:nvSpPr>
        <p:spPr>
          <a:xfrm>
            <a:off x="771233" y="3525022"/>
            <a:ext cx="10441709" cy="23191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5D62DEB3-C002-F1E3-2BC6-66B3C56D6A25}"/>
              </a:ext>
            </a:extLst>
          </p:cNvPr>
          <p:cNvSpPr/>
          <p:nvPr/>
        </p:nvSpPr>
        <p:spPr>
          <a:xfrm>
            <a:off x="771232" y="4209073"/>
            <a:ext cx="10441709" cy="23191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14876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A51CFD9-8E9D-7226-46E5-646C08F69925}"/>
              </a:ext>
            </a:extLst>
          </p:cNvPr>
          <p:cNvPicPr>
            <a:picLocks noChangeAspect="1"/>
          </p:cNvPicPr>
          <p:nvPr/>
        </p:nvPicPr>
        <p:blipFill>
          <a:blip r:embed="rId2"/>
          <a:stretch>
            <a:fillRect/>
          </a:stretch>
        </p:blipFill>
        <p:spPr>
          <a:xfrm>
            <a:off x="1375782" y="2335138"/>
            <a:ext cx="9076498" cy="4241609"/>
          </a:xfrm>
          <a:prstGeom prst="rect">
            <a:avLst/>
          </a:prstGeom>
        </p:spPr>
      </p:pic>
      <p:sp>
        <p:nvSpPr>
          <p:cNvPr id="2" name="灯片编号占位符 1">
            <a:extLst>
              <a:ext uri="{FF2B5EF4-FFF2-40B4-BE49-F238E27FC236}">
                <a16:creationId xmlns:a16="http://schemas.microsoft.com/office/drawing/2014/main" id="{22E2C178-531F-FBB2-2590-9984B17012B4}"/>
              </a:ext>
            </a:extLst>
          </p:cNvPr>
          <p:cNvSpPr>
            <a:spLocks noGrp="1"/>
          </p:cNvSpPr>
          <p:nvPr>
            <p:ph type="sldNum" sz="quarter" idx="10"/>
          </p:nvPr>
        </p:nvSpPr>
        <p:spPr/>
        <p:txBody>
          <a:bodyPr/>
          <a:lstStyle/>
          <a:p>
            <a:fld id="{F56ABC50-C693-6145-8FE9-48A83A944B62}" type="slidenum">
              <a:rPr kumimoji="1" lang="zh-CN" altLang="en-US" smtClean="0"/>
              <a:pPr/>
              <a:t>22</a:t>
            </a:fld>
            <a:endParaRPr kumimoji="1" lang="zh-CN" altLang="en-US"/>
          </a:p>
        </p:txBody>
      </p:sp>
      <p:sp>
        <p:nvSpPr>
          <p:cNvPr id="6" name="标题 1">
            <a:extLst>
              <a:ext uri="{FF2B5EF4-FFF2-40B4-BE49-F238E27FC236}">
                <a16:creationId xmlns:a16="http://schemas.microsoft.com/office/drawing/2014/main" id="{465C125D-F8B9-7B98-E102-AB73B7ABD4CE}"/>
              </a:ext>
            </a:extLst>
          </p:cNvPr>
          <p:cNvSpPr txBox="1">
            <a:spLocks/>
          </p:cNvSpPr>
          <p:nvPr/>
        </p:nvSpPr>
        <p:spPr>
          <a:xfrm>
            <a:off x="939114" y="365126"/>
            <a:ext cx="8427308" cy="821124"/>
          </a:xfrm>
          <a:prstGeom prst="rect">
            <a:avLst/>
          </a:prstGeom>
        </p:spPr>
        <p:txBody>
          <a:bodyPr/>
          <a:lstStyle>
            <a:lvl1pPr algn="l" defTabSz="914400" rtl="0" eaLnBrk="1" latinLnBrk="0" hangingPunct="1">
              <a:lnSpc>
                <a:spcPct val="90000"/>
              </a:lnSpc>
              <a:spcBef>
                <a:spcPct val="0"/>
              </a:spcBef>
              <a:buNone/>
              <a:defRPr sz="43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stStyle>
          <a:p>
            <a:r>
              <a:rPr kumimoji="1" lang="zh-CN" altLang="en-US" dirty="0"/>
              <a:t>特斯拉业务板块解释</a:t>
            </a:r>
          </a:p>
        </p:txBody>
      </p:sp>
      <p:sp>
        <p:nvSpPr>
          <p:cNvPr id="7" name="矩形 6">
            <a:extLst>
              <a:ext uri="{FF2B5EF4-FFF2-40B4-BE49-F238E27FC236}">
                <a16:creationId xmlns:a16="http://schemas.microsoft.com/office/drawing/2014/main" id="{E68186A5-9410-64AB-AEE2-58F8E974B71E}"/>
              </a:ext>
            </a:extLst>
          </p:cNvPr>
          <p:cNvSpPr/>
          <p:nvPr/>
        </p:nvSpPr>
        <p:spPr>
          <a:xfrm>
            <a:off x="1672233" y="2592371"/>
            <a:ext cx="4271818" cy="3095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CEA98988-2C7A-C5BA-0D78-B88D25126C44}"/>
              </a:ext>
            </a:extLst>
          </p:cNvPr>
          <p:cNvSpPr/>
          <p:nvPr/>
        </p:nvSpPr>
        <p:spPr>
          <a:xfrm>
            <a:off x="1672233" y="4549486"/>
            <a:ext cx="4197929" cy="3095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内容占位符 3">
            <a:extLst>
              <a:ext uri="{FF2B5EF4-FFF2-40B4-BE49-F238E27FC236}">
                <a16:creationId xmlns:a16="http://schemas.microsoft.com/office/drawing/2014/main" id="{3855E652-53C1-2C3D-64EF-AA755E44B4F0}"/>
              </a:ext>
            </a:extLst>
          </p:cNvPr>
          <p:cNvSpPr txBox="1">
            <a:spLocks/>
          </p:cNvSpPr>
          <p:nvPr/>
        </p:nvSpPr>
        <p:spPr>
          <a:xfrm>
            <a:off x="712112" y="1118394"/>
            <a:ext cx="10742602" cy="4621212"/>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9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1400" b="1" dirty="0"/>
              <a:t>汽车租赁</a:t>
            </a:r>
            <a:r>
              <a:rPr kumimoji="1" lang="zh-CN" altLang="en-US" sz="1400" dirty="0"/>
              <a:t>：</a:t>
            </a:r>
            <a:r>
              <a:rPr kumimoji="1" lang="en-US" altLang="zh-CN" sz="1400" dirty="0"/>
              <a:t>1</a:t>
            </a:r>
            <a:r>
              <a:rPr kumimoji="1" lang="zh-CN" altLang="en-US" sz="1400" dirty="0"/>
              <a:t>）车辆租赁模式（</a:t>
            </a:r>
            <a:r>
              <a:rPr kumimoji="1" lang="en" altLang="zh-CN" sz="1400" dirty="0"/>
              <a:t>Direct Vehicle Operating Leasing Program</a:t>
            </a:r>
            <a:r>
              <a:rPr kumimoji="1" lang="zh-CN" altLang="en" sz="1400" dirty="0"/>
              <a:t>）</a:t>
            </a:r>
            <a:r>
              <a:rPr kumimoji="1" lang="zh-CN" altLang="en-US" sz="1400" dirty="0"/>
              <a:t>：主要适用于美国、加拿大，车主最长可以租赁特斯拉车辆</a:t>
            </a:r>
            <a:r>
              <a:rPr kumimoji="1" lang="en-US" altLang="zh-CN" sz="1400" dirty="0"/>
              <a:t>48</a:t>
            </a:r>
            <a:r>
              <a:rPr kumimoji="1" lang="zh-CN" altLang="en-US" sz="1400" dirty="0"/>
              <a:t>个月。租赁到期后，部分</a:t>
            </a:r>
            <a:r>
              <a:rPr kumimoji="1" lang="en" altLang="zh-CN" sz="1400" dirty="0"/>
              <a:t>Model S</a:t>
            </a:r>
            <a:r>
              <a:rPr kumimoji="1" lang="zh-CN" altLang="en" sz="1400" dirty="0"/>
              <a:t>、</a:t>
            </a:r>
            <a:r>
              <a:rPr kumimoji="1" lang="en" altLang="zh-CN" sz="1400" dirty="0"/>
              <a:t>X</a:t>
            </a:r>
            <a:r>
              <a:rPr kumimoji="1" lang="zh-CN" altLang="en-US" sz="1400" dirty="0"/>
              <a:t>车主可以预定的价格购买车辆。但大部分车辆在租赁到期后产权归属特斯拉，特斯拉可以进行二次销售。</a:t>
            </a:r>
            <a:r>
              <a:rPr kumimoji="1" lang="en-US" altLang="zh-CN" sz="1400" dirty="0"/>
              <a:t>2</a:t>
            </a:r>
            <a:r>
              <a:rPr kumimoji="1" lang="zh-CN" altLang="en-US" sz="1400" dirty="0"/>
              <a:t>）销售型租赁模式（</a:t>
            </a:r>
            <a:r>
              <a:rPr kumimoji="1" lang="en" altLang="zh-CN" sz="1400" dirty="0"/>
              <a:t>Direct Sales-Type Leasing Program</a:t>
            </a:r>
            <a:r>
              <a:rPr kumimoji="1" lang="zh-CN" altLang="en" sz="1400" dirty="0"/>
              <a:t>）</a:t>
            </a:r>
            <a:r>
              <a:rPr kumimoji="1" lang="zh-CN" altLang="en-US" sz="1400" dirty="0"/>
              <a:t>，实质是融资租赁，在亚洲和欧洲的一些国家推行，最长租期</a:t>
            </a:r>
            <a:r>
              <a:rPr kumimoji="1" lang="en-US" altLang="zh-CN" sz="1400" dirty="0"/>
              <a:t>48</a:t>
            </a:r>
            <a:r>
              <a:rPr kumimoji="1" lang="zh-CN" altLang="en-US" sz="1400" dirty="0"/>
              <a:t>个月，部分客户租期结束后可以支付一定价格购买车辆。</a:t>
            </a:r>
            <a:endParaRPr kumimoji="1" lang="en-US" altLang="zh-CN" sz="1400" dirty="0"/>
          </a:p>
        </p:txBody>
      </p:sp>
    </p:spTree>
    <p:extLst>
      <p:ext uri="{BB962C8B-B14F-4D97-AF65-F5344CB8AC3E}">
        <p14:creationId xmlns:p14="http://schemas.microsoft.com/office/powerpoint/2010/main" val="3455307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3855E652-53C1-2C3D-64EF-AA755E44B4F0}"/>
              </a:ext>
            </a:extLst>
          </p:cNvPr>
          <p:cNvSpPr txBox="1">
            <a:spLocks/>
          </p:cNvSpPr>
          <p:nvPr/>
        </p:nvSpPr>
        <p:spPr>
          <a:xfrm>
            <a:off x="712112" y="1118394"/>
            <a:ext cx="10742602" cy="4621212"/>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9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1600" b="1" dirty="0"/>
              <a:t>碳排放额度销售（</a:t>
            </a:r>
            <a:r>
              <a:rPr kumimoji="1" lang="en" altLang="zh-CN" sz="1600" b="1" dirty="0"/>
              <a:t>Automotive Regulatory Credits</a:t>
            </a:r>
            <a:r>
              <a:rPr kumimoji="1" lang="zh-CN" altLang="en" sz="1600" b="1" dirty="0"/>
              <a:t>）</a:t>
            </a:r>
            <a:r>
              <a:rPr kumimoji="1" lang="zh-CN" altLang="en-US" sz="1600" b="1" dirty="0"/>
              <a:t>：</a:t>
            </a:r>
            <a:r>
              <a:rPr kumimoji="1" lang="zh-CN" altLang="en-US" sz="1600" dirty="0"/>
              <a:t>根据特斯拉的描述，这项业务因为其电动车</a:t>
            </a:r>
            <a:r>
              <a:rPr kumimoji="1" lang="en-US" altLang="zh-CN" sz="1600" dirty="0"/>
              <a:t>0</a:t>
            </a:r>
            <a:r>
              <a:rPr kumimoji="1" lang="zh-CN" altLang="en-US" sz="1600" dirty="0"/>
              <a:t>排放的特点，获取了碳排放额度，将这些额度出售给需要的制造企业以获取利益。因为是额度是和汽车相关，所以把这项业务归类在汽车业务项下。</a:t>
            </a:r>
            <a:endParaRPr kumimoji="1" lang="en-US" altLang="zh-CN" sz="1600" dirty="0"/>
          </a:p>
          <a:p>
            <a:endParaRPr kumimoji="1" lang="en-US" altLang="zh-CN" sz="1600" dirty="0"/>
          </a:p>
          <a:p>
            <a:pPr marL="0" indent="0">
              <a:buNone/>
            </a:pPr>
            <a:endParaRPr kumimoji="1" lang="en-US" altLang="zh-CN" sz="1600" dirty="0"/>
          </a:p>
          <a:p>
            <a:r>
              <a:rPr kumimoji="1" lang="zh-CN" altLang="en-US" sz="1600" b="1" dirty="0"/>
              <a:t>能源业务（</a:t>
            </a:r>
            <a:r>
              <a:rPr kumimoji="1" lang="en-US" altLang="zh-CN" sz="1600" b="1" dirty="0"/>
              <a:t>Energy Generation and Storage </a:t>
            </a:r>
            <a:r>
              <a:rPr kumimoji="1" lang="zh-CN" altLang="en-US" sz="1600" b="1" dirty="0"/>
              <a:t>）</a:t>
            </a:r>
            <a:r>
              <a:rPr kumimoji="1" lang="zh-CN" altLang="en-US" sz="1600" dirty="0"/>
              <a:t>：主要依托于太阳能的产能、储能系统，业务类型包括出售相关设备以及提供电能租赁</a:t>
            </a:r>
            <a:endParaRPr kumimoji="1" lang="en-US" altLang="zh-CN" sz="1600" dirty="0"/>
          </a:p>
        </p:txBody>
      </p:sp>
      <p:pic>
        <p:nvPicPr>
          <p:cNvPr id="5" name="图片 4">
            <a:extLst>
              <a:ext uri="{FF2B5EF4-FFF2-40B4-BE49-F238E27FC236}">
                <a16:creationId xmlns:a16="http://schemas.microsoft.com/office/drawing/2014/main" id="{DD3ACD25-0EBE-410A-1FEA-4E2346B9C2DC}"/>
              </a:ext>
            </a:extLst>
          </p:cNvPr>
          <p:cNvPicPr>
            <a:picLocks noChangeAspect="1"/>
          </p:cNvPicPr>
          <p:nvPr/>
        </p:nvPicPr>
        <p:blipFill>
          <a:blip r:embed="rId2"/>
          <a:stretch>
            <a:fillRect/>
          </a:stretch>
        </p:blipFill>
        <p:spPr>
          <a:xfrm>
            <a:off x="712112" y="2327508"/>
            <a:ext cx="11252498" cy="634837"/>
          </a:xfrm>
          <a:prstGeom prst="rect">
            <a:avLst/>
          </a:prstGeom>
        </p:spPr>
      </p:pic>
      <p:sp>
        <p:nvSpPr>
          <p:cNvPr id="2" name="灯片编号占位符 1">
            <a:extLst>
              <a:ext uri="{FF2B5EF4-FFF2-40B4-BE49-F238E27FC236}">
                <a16:creationId xmlns:a16="http://schemas.microsoft.com/office/drawing/2014/main" id="{22E2C178-531F-FBB2-2590-9984B17012B4}"/>
              </a:ext>
            </a:extLst>
          </p:cNvPr>
          <p:cNvSpPr>
            <a:spLocks noGrp="1"/>
          </p:cNvSpPr>
          <p:nvPr>
            <p:ph type="sldNum" sz="quarter" idx="10"/>
          </p:nvPr>
        </p:nvSpPr>
        <p:spPr/>
        <p:txBody>
          <a:bodyPr/>
          <a:lstStyle/>
          <a:p>
            <a:fld id="{F56ABC50-C693-6145-8FE9-48A83A944B62}" type="slidenum">
              <a:rPr kumimoji="1" lang="zh-CN" altLang="en-US" smtClean="0"/>
              <a:pPr/>
              <a:t>23</a:t>
            </a:fld>
            <a:endParaRPr kumimoji="1" lang="zh-CN" altLang="en-US"/>
          </a:p>
        </p:txBody>
      </p:sp>
      <p:sp>
        <p:nvSpPr>
          <p:cNvPr id="6" name="标题 1">
            <a:extLst>
              <a:ext uri="{FF2B5EF4-FFF2-40B4-BE49-F238E27FC236}">
                <a16:creationId xmlns:a16="http://schemas.microsoft.com/office/drawing/2014/main" id="{465C125D-F8B9-7B98-E102-AB73B7ABD4CE}"/>
              </a:ext>
            </a:extLst>
          </p:cNvPr>
          <p:cNvSpPr txBox="1">
            <a:spLocks/>
          </p:cNvSpPr>
          <p:nvPr/>
        </p:nvSpPr>
        <p:spPr>
          <a:xfrm>
            <a:off x="939114" y="365126"/>
            <a:ext cx="8427308" cy="821124"/>
          </a:xfrm>
          <a:prstGeom prst="rect">
            <a:avLst/>
          </a:prstGeom>
        </p:spPr>
        <p:txBody>
          <a:bodyPr/>
          <a:lstStyle>
            <a:lvl1pPr algn="l" defTabSz="914400" rtl="0" eaLnBrk="1" latinLnBrk="0" hangingPunct="1">
              <a:lnSpc>
                <a:spcPct val="90000"/>
              </a:lnSpc>
              <a:spcBef>
                <a:spcPct val="0"/>
              </a:spcBef>
              <a:buNone/>
              <a:defRPr sz="43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stStyle>
          <a:p>
            <a:r>
              <a:rPr kumimoji="1" lang="zh-CN" altLang="en-US" dirty="0"/>
              <a:t>特斯拉业务板块解释</a:t>
            </a:r>
          </a:p>
        </p:txBody>
      </p:sp>
      <p:grpSp>
        <p:nvGrpSpPr>
          <p:cNvPr id="11" name="组合 10">
            <a:extLst>
              <a:ext uri="{FF2B5EF4-FFF2-40B4-BE49-F238E27FC236}">
                <a16:creationId xmlns:a16="http://schemas.microsoft.com/office/drawing/2014/main" id="{2B021FB9-73C5-721C-9E20-82B491A8DBB5}"/>
              </a:ext>
            </a:extLst>
          </p:cNvPr>
          <p:cNvGrpSpPr/>
          <p:nvPr/>
        </p:nvGrpSpPr>
        <p:grpSpPr>
          <a:xfrm>
            <a:off x="939114" y="4171458"/>
            <a:ext cx="9236337" cy="2222726"/>
            <a:chOff x="1080247" y="3252916"/>
            <a:chExt cx="7772400" cy="1393569"/>
          </a:xfrm>
        </p:grpSpPr>
        <p:pic>
          <p:nvPicPr>
            <p:cNvPr id="9" name="图片 8">
              <a:extLst>
                <a:ext uri="{FF2B5EF4-FFF2-40B4-BE49-F238E27FC236}">
                  <a16:creationId xmlns:a16="http://schemas.microsoft.com/office/drawing/2014/main" id="{6331B8A2-5F5D-2F32-0956-E04773C00C1B}"/>
                </a:ext>
              </a:extLst>
            </p:cNvPr>
            <p:cNvPicPr>
              <a:picLocks noChangeAspect="1"/>
            </p:cNvPicPr>
            <p:nvPr/>
          </p:nvPicPr>
          <p:blipFill rotWithShape="1">
            <a:blip r:embed="rId3"/>
            <a:srcRect b="69285"/>
            <a:stretch/>
          </p:blipFill>
          <p:spPr>
            <a:xfrm>
              <a:off x="1080247" y="3252916"/>
              <a:ext cx="7772400" cy="634837"/>
            </a:xfrm>
            <a:prstGeom prst="rect">
              <a:avLst/>
            </a:prstGeom>
          </p:spPr>
        </p:pic>
        <p:pic>
          <p:nvPicPr>
            <p:cNvPr id="10" name="图片 9">
              <a:extLst>
                <a:ext uri="{FF2B5EF4-FFF2-40B4-BE49-F238E27FC236}">
                  <a16:creationId xmlns:a16="http://schemas.microsoft.com/office/drawing/2014/main" id="{FF403F3C-F260-AC32-DE13-8EC602A0946E}"/>
                </a:ext>
              </a:extLst>
            </p:cNvPr>
            <p:cNvPicPr>
              <a:picLocks noChangeAspect="1"/>
            </p:cNvPicPr>
            <p:nvPr/>
          </p:nvPicPr>
          <p:blipFill rotWithShape="1">
            <a:blip r:embed="rId3"/>
            <a:srcRect t="63290"/>
            <a:stretch/>
          </p:blipFill>
          <p:spPr>
            <a:xfrm>
              <a:off x="1080247" y="3887753"/>
              <a:ext cx="7772400" cy="758732"/>
            </a:xfrm>
            <a:prstGeom prst="rect">
              <a:avLst/>
            </a:prstGeom>
          </p:spPr>
        </p:pic>
      </p:grpSp>
    </p:spTree>
    <p:extLst>
      <p:ext uri="{BB962C8B-B14F-4D97-AF65-F5344CB8AC3E}">
        <p14:creationId xmlns:p14="http://schemas.microsoft.com/office/powerpoint/2010/main" val="2398056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7A154B1-340A-1094-0A39-496874D9AA12}"/>
              </a:ext>
            </a:extLst>
          </p:cNvPr>
          <p:cNvPicPr>
            <a:picLocks noChangeAspect="1"/>
          </p:cNvPicPr>
          <p:nvPr/>
        </p:nvPicPr>
        <p:blipFill>
          <a:blip r:embed="rId2"/>
          <a:stretch>
            <a:fillRect/>
          </a:stretch>
        </p:blipFill>
        <p:spPr>
          <a:xfrm>
            <a:off x="1047144" y="1067523"/>
            <a:ext cx="9755894" cy="5208484"/>
          </a:xfrm>
          <a:prstGeom prst="rect">
            <a:avLst/>
          </a:prstGeom>
        </p:spPr>
      </p:pic>
      <p:sp>
        <p:nvSpPr>
          <p:cNvPr id="2" name="灯片编号占位符 1">
            <a:extLst>
              <a:ext uri="{FF2B5EF4-FFF2-40B4-BE49-F238E27FC236}">
                <a16:creationId xmlns:a16="http://schemas.microsoft.com/office/drawing/2014/main" id="{22E2C178-531F-FBB2-2590-9984B17012B4}"/>
              </a:ext>
            </a:extLst>
          </p:cNvPr>
          <p:cNvSpPr>
            <a:spLocks noGrp="1"/>
          </p:cNvSpPr>
          <p:nvPr>
            <p:ph type="sldNum" sz="quarter" idx="10"/>
          </p:nvPr>
        </p:nvSpPr>
        <p:spPr/>
        <p:txBody>
          <a:bodyPr/>
          <a:lstStyle/>
          <a:p>
            <a:fld id="{F56ABC50-C693-6145-8FE9-48A83A944B62}" type="slidenum">
              <a:rPr kumimoji="1" lang="zh-CN" altLang="en-US" smtClean="0"/>
              <a:pPr/>
              <a:t>24</a:t>
            </a:fld>
            <a:endParaRPr kumimoji="1" lang="zh-CN" altLang="en-US"/>
          </a:p>
        </p:txBody>
      </p:sp>
      <p:sp>
        <p:nvSpPr>
          <p:cNvPr id="6" name="标题 1">
            <a:extLst>
              <a:ext uri="{FF2B5EF4-FFF2-40B4-BE49-F238E27FC236}">
                <a16:creationId xmlns:a16="http://schemas.microsoft.com/office/drawing/2014/main" id="{465C125D-F8B9-7B98-E102-AB73B7ABD4CE}"/>
              </a:ext>
            </a:extLst>
          </p:cNvPr>
          <p:cNvSpPr txBox="1">
            <a:spLocks/>
          </p:cNvSpPr>
          <p:nvPr/>
        </p:nvSpPr>
        <p:spPr>
          <a:xfrm>
            <a:off x="939114" y="365126"/>
            <a:ext cx="8427308" cy="821124"/>
          </a:xfrm>
          <a:prstGeom prst="rect">
            <a:avLst/>
          </a:prstGeom>
        </p:spPr>
        <p:txBody>
          <a:bodyPr/>
          <a:lstStyle>
            <a:lvl1pPr algn="l" defTabSz="914400" rtl="0" eaLnBrk="1" latinLnBrk="0" hangingPunct="1">
              <a:lnSpc>
                <a:spcPct val="90000"/>
              </a:lnSpc>
              <a:spcBef>
                <a:spcPct val="0"/>
              </a:spcBef>
              <a:buNone/>
              <a:defRPr sz="43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stStyle>
          <a:p>
            <a:r>
              <a:rPr kumimoji="1" lang="zh-CN" altLang="en-US" dirty="0"/>
              <a:t>特斯拉与银行、租赁</a:t>
            </a:r>
          </a:p>
        </p:txBody>
      </p:sp>
    </p:spTree>
    <p:extLst>
      <p:ext uri="{BB962C8B-B14F-4D97-AF65-F5344CB8AC3E}">
        <p14:creationId xmlns:p14="http://schemas.microsoft.com/office/powerpoint/2010/main" val="94450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54D5885-E039-4520-A912-07554E0C9E04}"/>
              </a:ext>
            </a:extLst>
          </p:cNvPr>
          <p:cNvSpPr>
            <a:spLocks noGrp="1"/>
          </p:cNvSpPr>
          <p:nvPr>
            <p:ph type="sldNum" sz="quarter" idx="10"/>
          </p:nvPr>
        </p:nvSpPr>
        <p:spPr/>
        <p:txBody>
          <a:bodyPr/>
          <a:lstStyle/>
          <a:p>
            <a:fld id="{F56ABC50-C693-6145-8FE9-48A83A944B62}" type="slidenum">
              <a:rPr kumimoji="1" lang="zh-CN" altLang="en-US" smtClean="0"/>
              <a:pPr/>
              <a:t>25</a:t>
            </a:fld>
            <a:endParaRPr kumimoji="1" lang="zh-CN" altLang="en-US"/>
          </a:p>
        </p:txBody>
      </p:sp>
      <p:grpSp>
        <p:nvGrpSpPr>
          <p:cNvPr id="9" name="组合 8">
            <a:extLst>
              <a:ext uri="{FF2B5EF4-FFF2-40B4-BE49-F238E27FC236}">
                <a16:creationId xmlns:a16="http://schemas.microsoft.com/office/drawing/2014/main" id="{A5582EDB-B0B8-81FB-5F9F-50517A8EEBD8}"/>
              </a:ext>
            </a:extLst>
          </p:cNvPr>
          <p:cNvGrpSpPr/>
          <p:nvPr/>
        </p:nvGrpSpPr>
        <p:grpSpPr>
          <a:xfrm>
            <a:off x="939114" y="1222702"/>
            <a:ext cx="10071587" cy="3043439"/>
            <a:chOff x="1060206" y="2078395"/>
            <a:chExt cx="10071587" cy="3043439"/>
          </a:xfrm>
        </p:grpSpPr>
        <p:pic>
          <p:nvPicPr>
            <p:cNvPr id="4" name="图片 3">
              <a:extLst>
                <a:ext uri="{FF2B5EF4-FFF2-40B4-BE49-F238E27FC236}">
                  <a16:creationId xmlns:a16="http://schemas.microsoft.com/office/drawing/2014/main" id="{744BBCC1-44B2-088E-75BD-45E49D177916}"/>
                </a:ext>
              </a:extLst>
            </p:cNvPr>
            <p:cNvPicPr>
              <a:picLocks noChangeAspect="1"/>
            </p:cNvPicPr>
            <p:nvPr/>
          </p:nvPicPr>
          <p:blipFill>
            <a:blip r:embed="rId2"/>
            <a:stretch>
              <a:fillRect/>
            </a:stretch>
          </p:blipFill>
          <p:spPr>
            <a:xfrm>
              <a:off x="1060207" y="2078395"/>
              <a:ext cx="10071586" cy="3043439"/>
            </a:xfrm>
            <a:prstGeom prst="rect">
              <a:avLst/>
            </a:prstGeom>
          </p:spPr>
        </p:pic>
        <p:sp>
          <p:nvSpPr>
            <p:cNvPr id="5" name="矩形 4">
              <a:extLst>
                <a:ext uri="{FF2B5EF4-FFF2-40B4-BE49-F238E27FC236}">
                  <a16:creationId xmlns:a16="http://schemas.microsoft.com/office/drawing/2014/main" id="{144D4F32-861B-3C49-2167-D42043D9F54C}"/>
                </a:ext>
              </a:extLst>
            </p:cNvPr>
            <p:cNvSpPr/>
            <p:nvPr/>
          </p:nvSpPr>
          <p:spPr>
            <a:xfrm>
              <a:off x="1060206" y="3250193"/>
              <a:ext cx="10071585" cy="2641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4F335639-2957-58CC-79DE-B8B45C7E5138}"/>
                </a:ext>
              </a:extLst>
            </p:cNvPr>
            <p:cNvSpPr/>
            <p:nvPr/>
          </p:nvSpPr>
          <p:spPr>
            <a:xfrm>
              <a:off x="1060207" y="3718103"/>
              <a:ext cx="10071584" cy="2641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AE6FC656-5274-5E2C-683A-D4952EA9497C}"/>
                </a:ext>
              </a:extLst>
            </p:cNvPr>
            <p:cNvSpPr/>
            <p:nvPr/>
          </p:nvSpPr>
          <p:spPr>
            <a:xfrm>
              <a:off x="1060206" y="4186013"/>
              <a:ext cx="10071585" cy="2641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 name="矩形 2">
            <a:extLst>
              <a:ext uri="{FF2B5EF4-FFF2-40B4-BE49-F238E27FC236}">
                <a16:creationId xmlns:a16="http://schemas.microsoft.com/office/drawing/2014/main" id="{B48D745E-995A-6A9D-6B65-4973A2125C7D}"/>
              </a:ext>
            </a:extLst>
          </p:cNvPr>
          <p:cNvSpPr/>
          <p:nvPr/>
        </p:nvSpPr>
        <p:spPr>
          <a:xfrm>
            <a:off x="-3539612" y="1030896"/>
            <a:ext cx="2370688" cy="9242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补充</a:t>
            </a:r>
            <a:r>
              <a:rPr kumimoji="1" lang="en-US" altLang="zh-CN" dirty="0"/>
              <a:t>other</a:t>
            </a:r>
          </a:p>
          <a:p>
            <a:pPr algn="ctr"/>
            <a:r>
              <a:rPr kumimoji="1" lang="en-US" altLang="zh-CN" dirty="0"/>
              <a:t>done</a:t>
            </a:r>
            <a:endParaRPr kumimoji="1" lang="zh-CN" altLang="en-US" dirty="0"/>
          </a:p>
        </p:txBody>
      </p:sp>
      <p:sp>
        <p:nvSpPr>
          <p:cNvPr id="8" name="内容占位符 3">
            <a:extLst>
              <a:ext uri="{FF2B5EF4-FFF2-40B4-BE49-F238E27FC236}">
                <a16:creationId xmlns:a16="http://schemas.microsoft.com/office/drawing/2014/main" id="{0EAA803C-39DD-0663-AB82-1A58E93F0059}"/>
              </a:ext>
            </a:extLst>
          </p:cNvPr>
          <p:cNvSpPr txBox="1">
            <a:spLocks/>
          </p:cNvSpPr>
          <p:nvPr/>
        </p:nvSpPr>
        <p:spPr>
          <a:xfrm>
            <a:off x="737286" y="4266141"/>
            <a:ext cx="10742602" cy="4621212"/>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9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kumimoji="1" lang="zh-CN" altLang="en-US" sz="1800" b="1" dirty="0"/>
              <a:t>特斯拉的债务结构特点：</a:t>
            </a:r>
            <a:endParaRPr kumimoji="1" lang="en-US" altLang="zh-CN" sz="1800" b="1" dirty="0"/>
          </a:p>
          <a:p>
            <a:r>
              <a:rPr kumimoji="1" lang="zh-CN" altLang="en-US" sz="1800" b="1" dirty="0"/>
              <a:t>长期债务占比低，没有银行贷款。</a:t>
            </a:r>
            <a:r>
              <a:rPr kumimoji="1" lang="en-US" altLang="zh-CN" sz="1800" dirty="0"/>
              <a:t>2023</a:t>
            </a:r>
            <a:r>
              <a:rPr kumimoji="1" lang="zh-CN" altLang="en-US" sz="1800" dirty="0"/>
              <a:t>年财报：总资产</a:t>
            </a:r>
            <a:r>
              <a:rPr kumimoji="1" lang="en-US" altLang="zh-CN" sz="1800" dirty="0"/>
              <a:t>1,066</a:t>
            </a:r>
            <a:r>
              <a:rPr kumimoji="1" lang="zh-CN" altLang="en-US" sz="1800" dirty="0"/>
              <a:t>亿美元、净资产</a:t>
            </a:r>
            <a:r>
              <a:rPr kumimoji="1" lang="en-US" altLang="zh-CN" sz="1800" dirty="0"/>
              <a:t>636</a:t>
            </a:r>
            <a:r>
              <a:rPr kumimoji="1" lang="zh-CN" altLang="en-US" sz="1800" dirty="0"/>
              <a:t>亿美元、总负债</a:t>
            </a:r>
            <a:r>
              <a:rPr kumimoji="1" lang="en-US" altLang="zh-CN" sz="1800" dirty="0"/>
              <a:t>430</a:t>
            </a:r>
            <a:r>
              <a:rPr kumimoji="1" lang="zh-CN" altLang="en-US" sz="1800" dirty="0"/>
              <a:t>亿美元。流动负债中</a:t>
            </a:r>
            <a:r>
              <a:rPr kumimoji="1" lang="en-US" altLang="zh-CN" sz="1800" dirty="0"/>
              <a:t>144</a:t>
            </a:r>
            <a:r>
              <a:rPr kumimoji="1" lang="zh-CN" altLang="en-US" sz="1800" dirty="0"/>
              <a:t>亿美元都是应付账款，体现了对供应商强大的议价能力，以及</a:t>
            </a:r>
            <a:r>
              <a:rPr kumimoji="1" lang="en-US" altLang="zh-CN" sz="1800" dirty="0"/>
              <a:t>3700</a:t>
            </a:r>
            <a:r>
              <a:rPr kumimoji="1" lang="zh-CN" altLang="en-US" sz="1800" dirty="0"/>
              <a:t>万美元的可转换债券（利率仅</a:t>
            </a:r>
            <a:r>
              <a:rPr kumimoji="1" lang="en-US" altLang="zh-CN" sz="1800" dirty="0"/>
              <a:t>2%</a:t>
            </a:r>
            <a:r>
              <a:rPr kumimoji="1" lang="zh-CN" altLang="en-US" sz="1800" dirty="0"/>
              <a:t>）；非流动负债仅</a:t>
            </a:r>
            <a:r>
              <a:rPr kumimoji="1" lang="en-US" altLang="zh-CN" sz="1800" dirty="0"/>
              <a:t>142.6</a:t>
            </a:r>
            <a:r>
              <a:rPr kumimoji="1" lang="zh-CN" altLang="en-US" sz="1800" dirty="0"/>
              <a:t>亿美元，除去经营租赁负债和保修，融资的仅有资产支持证券</a:t>
            </a:r>
            <a:r>
              <a:rPr kumimoji="1" lang="en-US" altLang="zh-CN" sz="1800" dirty="0"/>
              <a:t>28.6</a:t>
            </a:r>
            <a:r>
              <a:rPr kumimoji="1" lang="zh-CN" altLang="en-US" sz="1800" dirty="0"/>
              <a:t>亿美元和其他长期负债</a:t>
            </a:r>
            <a:r>
              <a:rPr kumimoji="1" lang="en-US" altLang="zh-CN" sz="1800" dirty="0"/>
              <a:t>8.8</a:t>
            </a:r>
            <a:r>
              <a:rPr kumimoji="1" lang="zh-CN" altLang="en-US" sz="1800" dirty="0"/>
              <a:t>亿美元，合计约</a:t>
            </a:r>
            <a:r>
              <a:rPr kumimoji="1" lang="en-US" altLang="zh-CN" sz="1800" dirty="0"/>
              <a:t>37.4</a:t>
            </a:r>
            <a:r>
              <a:rPr kumimoji="1" lang="zh-CN" altLang="en-US" sz="1800" dirty="0"/>
              <a:t>亿，未见大量银行贷款</a:t>
            </a:r>
            <a:endParaRPr kumimoji="1" lang="en-US" altLang="zh-CN" sz="1800" dirty="0"/>
          </a:p>
          <a:p>
            <a:pPr marL="0" indent="0">
              <a:buNone/>
            </a:pPr>
            <a:endParaRPr kumimoji="1" lang="en-US" altLang="zh-CN" sz="1800" dirty="0"/>
          </a:p>
        </p:txBody>
      </p:sp>
      <p:sp>
        <p:nvSpPr>
          <p:cNvPr id="10" name="标题 1">
            <a:extLst>
              <a:ext uri="{FF2B5EF4-FFF2-40B4-BE49-F238E27FC236}">
                <a16:creationId xmlns:a16="http://schemas.microsoft.com/office/drawing/2014/main" id="{848A6C4C-9298-D2E9-EFEA-F3E320C04570}"/>
              </a:ext>
            </a:extLst>
          </p:cNvPr>
          <p:cNvSpPr txBox="1">
            <a:spLocks/>
          </p:cNvSpPr>
          <p:nvPr/>
        </p:nvSpPr>
        <p:spPr>
          <a:xfrm>
            <a:off x="939114" y="365126"/>
            <a:ext cx="8427308" cy="821124"/>
          </a:xfrm>
          <a:prstGeom prst="rect">
            <a:avLst/>
          </a:prstGeom>
        </p:spPr>
        <p:txBody>
          <a:bodyPr/>
          <a:lstStyle>
            <a:lvl1pPr algn="l" defTabSz="914400" rtl="0" eaLnBrk="1" latinLnBrk="0" hangingPunct="1">
              <a:lnSpc>
                <a:spcPct val="90000"/>
              </a:lnSpc>
              <a:spcBef>
                <a:spcPct val="0"/>
              </a:spcBef>
              <a:buNone/>
              <a:defRPr sz="43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stStyle>
          <a:p>
            <a:r>
              <a:rPr kumimoji="1" lang="zh-CN" altLang="en-US" dirty="0"/>
              <a:t>特斯拉与银行、租赁</a:t>
            </a:r>
          </a:p>
        </p:txBody>
      </p:sp>
    </p:spTree>
    <p:extLst>
      <p:ext uri="{BB962C8B-B14F-4D97-AF65-F5344CB8AC3E}">
        <p14:creationId xmlns:p14="http://schemas.microsoft.com/office/powerpoint/2010/main" val="1908169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059709E-EBA3-CE96-B3B9-C1C52F5ABC24}"/>
              </a:ext>
            </a:extLst>
          </p:cNvPr>
          <p:cNvSpPr>
            <a:spLocks noGrp="1"/>
          </p:cNvSpPr>
          <p:nvPr>
            <p:ph type="sldNum" sz="quarter" idx="10"/>
          </p:nvPr>
        </p:nvSpPr>
        <p:spPr/>
        <p:txBody>
          <a:bodyPr/>
          <a:lstStyle/>
          <a:p>
            <a:fld id="{F56ABC50-C693-6145-8FE9-48A83A944B62}" type="slidenum">
              <a:rPr kumimoji="1" lang="zh-CN" altLang="en-US" smtClean="0"/>
              <a:pPr/>
              <a:t>26</a:t>
            </a:fld>
            <a:endParaRPr kumimoji="1" lang="zh-CN" altLang="en-US"/>
          </a:p>
        </p:txBody>
      </p:sp>
      <p:grpSp>
        <p:nvGrpSpPr>
          <p:cNvPr id="11" name="组合 10">
            <a:extLst>
              <a:ext uri="{FF2B5EF4-FFF2-40B4-BE49-F238E27FC236}">
                <a16:creationId xmlns:a16="http://schemas.microsoft.com/office/drawing/2014/main" id="{40E8C1FC-F018-C046-9755-6A2409230B2E}"/>
              </a:ext>
            </a:extLst>
          </p:cNvPr>
          <p:cNvGrpSpPr/>
          <p:nvPr/>
        </p:nvGrpSpPr>
        <p:grpSpPr>
          <a:xfrm>
            <a:off x="992918" y="2441205"/>
            <a:ext cx="10206163" cy="2205967"/>
            <a:chOff x="1035577" y="1720573"/>
            <a:chExt cx="10129137" cy="2055563"/>
          </a:xfrm>
        </p:grpSpPr>
        <p:pic>
          <p:nvPicPr>
            <p:cNvPr id="4" name="图片 3">
              <a:extLst>
                <a:ext uri="{FF2B5EF4-FFF2-40B4-BE49-F238E27FC236}">
                  <a16:creationId xmlns:a16="http://schemas.microsoft.com/office/drawing/2014/main" id="{A42D0276-40C7-9E4F-571A-D84BB9716DBE}"/>
                </a:ext>
              </a:extLst>
            </p:cNvPr>
            <p:cNvPicPr>
              <a:picLocks noChangeAspect="1"/>
            </p:cNvPicPr>
            <p:nvPr/>
          </p:nvPicPr>
          <p:blipFill>
            <a:blip r:embed="rId2"/>
            <a:stretch>
              <a:fillRect/>
            </a:stretch>
          </p:blipFill>
          <p:spPr>
            <a:xfrm>
              <a:off x="1035578" y="1720573"/>
              <a:ext cx="10120844" cy="2055563"/>
            </a:xfrm>
            <a:prstGeom prst="rect">
              <a:avLst/>
            </a:prstGeom>
          </p:spPr>
        </p:pic>
        <p:sp>
          <p:nvSpPr>
            <p:cNvPr id="5" name="矩形 4">
              <a:extLst>
                <a:ext uri="{FF2B5EF4-FFF2-40B4-BE49-F238E27FC236}">
                  <a16:creationId xmlns:a16="http://schemas.microsoft.com/office/drawing/2014/main" id="{DCA6E719-23EF-CE6A-5942-C4E0A520D314}"/>
                </a:ext>
              </a:extLst>
            </p:cNvPr>
            <p:cNvSpPr/>
            <p:nvPr/>
          </p:nvSpPr>
          <p:spPr>
            <a:xfrm>
              <a:off x="1084837" y="2748354"/>
              <a:ext cx="10071585" cy="2641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75884EBA-0DE9-6085-E46A-DF518296210F}"/>
                </a:ext>
              </a:extLst>
            </p:cNvPr>
            <p:cNvSpPr/>
            <p:nvPr/>
          </p:nvSpPr>
          <p:spPr>
            <a:xfrm>
              <a:off x="1093129" y="3015566"/>
              <a:ext cx="10071585" cy="2641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42C59C78-8838-0057-2488-23860125279D}"/>
                </a:ext>
              </a:extLst>
            </p:cNvPr>
            <p:cNvSpPr/>
            <p:nvPr/>
          </p:nvSpPr>
          <p:spPr>
            <a:xfrm>
              <a:off x="1035577" y="1720573"/>
              <a:ext cx="3042115" cy="3341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 name="内容占位符 3">
            <a:extLst>
              <a:ext uri="{FF2B5EF4-FFF2-40B4-BE49-F238E27FC236}">
                <a16:creationId xmlns:a16="http://schemas.microsoft.com/office/drawing/2014/main" id="{0F32D264-75F5-DD56-BF57-960FE73042BB}"/>
              </a:ext>
            </a:extLst>
          </p:cNvPr>
          <p:cNvSpPr txBox="1">
            <a:spLocks/>
          </p:cNvSpPr>
          <p:nvPr/>
        </p:nvSpPr>
        <p:spPr>
          <a:xfrm>
            <a:off x="712112" y="1118394"/>
            <a:ext cx="10742602" cy="4621212"/>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9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kumimoji="1" lang="zh-CN" altLang="en-US" sz="1800" b="1" dirty="0"/>
              <a:t>特斯拉的其他长期负债：</a:t>
            </a:r>
            <a:endParaRPr kumimoji="1" lang="en-US" altLang="zh-CN" sz="1800" b="1" dirty="0"/>
          </a:p>
          <a:p>
            <a:r>
              <a:rPr kumimoji="1" lang="en-US" altLang="zh-CN" sz="1800" dirty="0"/>
              <a:t>36.7</a:t>
            </a:r>
            <a:r>
              <a:rPr kumimoji="1" lang="zh-CN" altLang="en-US" sz="1800" dirty="0"/>
              <a:t>亿经营租赁负债、</a:t>
            </a:r>
            <a:r>
              <a:rPr kumimoji="1" lang="en-US" altLang="zh-CN" sz="1800" dirty="0"/>
              <a:t>36.1</a:t>
            </a:r>
            <a:r>
              <a:rPr kumimoji="1" lang="zh-CN" altLang="en-US" sz="1800" dirty="0"/>
              <a:t>亿保修储备、</a:t>
            </a:r>
            <a:r>
              <a:rPr kumimoji="1" lang="en-US" altLang="zh-CN" sz="1800" dirty="0"/>
              <a:t>8.8</a:t>
            </a:r>
            <a:r>
              <a:rPr kumimoji="1" lang="zh-CN" altLang="en-US" sz="1800" dirty="0"/>
              <a:t>亿其他长期债务，没有大量银行贷款</a:t>
            </a:r>
            <a:endParaRPr kumimoji="1" lang="en-US" altLang="zh-CN" sz="1800" dirty="0"/>
          </a:p>
        </p:txBody>
      </p:sp>
      <p:sp>
        <p:nvSpPr>
          <p:cNvPr id="13" name="标题 1">
            <a:extLst>
              <a:ext uri="{FF2B5EF4-FFF2-40B4-BE49-F238E27FC236}">
                <a16:creationId xmlns:a16="http://schemas.microsoft.com/office/drawing/2014/main" id="{5845F592-422B-564B-7209-A459A0CDBE9D}"/>
              </a:ext>
            </a:extLst>
          </p:cNvPr>
          <p:cNvSpPr txBox="1">
            <a:spLocks/>
          </p:cNvSpPr>
          <p:nvPr/>
        </p:nvSpPr>
        <p:spPr>
          <a:xfrm>
            <a:off x="939114" y="365126"/>
            <a:ext cx="8427308" cy="821124"/>
          </a:xfrm>
          <a:prstGeom prst="rect">
            <a:avLst/>
          </a:prstGeom>
        </p:spPr>
        <p:txBody>
          <a:bodyPr/>
          <a:lstStyle>
            <a:lvl1pPr algn="l" defTabSz="914400" rtl="0" eaLnBrk="1" latinLnBrk="0" hangingPunct="1">
              <a:lnSpc>
                <a:spcPct val="90000"/>
              </a:lnSpc>
              <a:spcBef>
                <a:spcPct val="0"/>
              </a:spcBef>
              <a:buNone/>
              <a:defRPr sz="43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stStyle>
          <a:p>
            <a:r>
              <a:rPr kumimoji="1" lang="zh-CN" altLang="en-US" dirty="0"/>
              <a:t>特斯拉与银行、租赁</a:t>
            </a:r>
          </a:p>
        </p:txBody>
      </p:sp>
    </p:spTree>
    <p:extLst>
      <p:ext uri="{BB962C8B-B14F-4D97-AF65-F5344CB8AC3E}">
        <p14:creationId xmlns:p14="http://schemas.microsoft.com/office/powerpoint/2010/main" val="3247253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33798C0-5F31-B18F-0255-BE76EE7A384A}"/>
              </a:ext>
            </a:extLst>
          </p:cNvPr>
          <p:cNvSpPr>
            <a:spLocks noGrp="1"/>
          </p:cNvSpPr>
          <p:nvPr>
            <p:ph type="sldNum" sz="quarter" idx="10"/>
          </p:nvPr>
        </p:nvSpPr>
        <p:spPr/>
        <p:txBody>
          <a:bodyPr/>
          <a:lstStyle/>
          <a:p>
            <a:fld id="{F56ABC50-C693-6145-8FE9-48A83A944B62}" type="slidenum">
              <a:rPr kumimoji="1" lang="zh-CN" altLang="en-US" smtClean="0"/>
              <a:pPr/>
              <a:t>27</a:t>
            </a:fld>
            <a:endParaRPr kumimoji="1" lang="zh-CN" altLang="en-US"/>
          </a:p>
        </p:txBody>
      </p:sp>
      <p:pic>
        <p:nvPicPr>
          <p:cNvPr id="3" name="图片 2">
            <a:extLst>
              <a:ext uri="{FF2B5EF4-FFF2-40B4-BE49-F238E27FC236}">
                <a16:creationId xmlns:a16="http://schemas.microsoft.com/office/drawing/2014/main" id="{A76F2C0F-0E68-1ED5-C95E-F2F343E7CAE5}"/>
              </a:ext>
            </a:extLst>
          </p:cNvPr>
          <p:cNvPicPr>
            <a:picLocks noChangeAspect="1"/>
          </p:cNvPicPr>
          <p:nvPr/>
        </p:nvPicPr>
        <p:blipFill>
          <a:blip r:embed="rId2"/>
          <a:stretch>
            <a:fillRect/>
          </a:stretch>
        </p:blipFill>
        <p:spPr>
          <a:xfrm>
            <a:off x="485598" y="2780226"/>
            <a:ext cx="11220804" cy="1522302"/>
          </a:xfrm>
          <a:prstGeom prst="rect">
            <a:avLst/>
          </a:prstGeom>
        </p:spPr>
      </p:pic>
      <p:sp>
        <p:nvSpPr>
          <p:cNvPr id="4" name="内容占位符 3">
            <a:extLst>
              <a:ext uri="{FF2B5EF4-FFF2-40B4-BE49-F238E27FC236}">
                <a16:creationId xmlns:a16="http://schemas.microsoft.com/office/drawing/2014/main" id="{25DC170D-E4BC-02CD-CDB0-8EA37BCC3EF8}"/>
              </a:ext>
            </a:extLst>
          </p:cNvPr>
          <p:cNvSpPr txBox="1">
            <a:spLocks/>
          </p:cNvSpPr>
          <p:nvPr/>
        </p:nvSpPr>
        <p:spPr>
          <a:xfrm>
            <a:off x="485596" y="1450927"/>
            <a:ext cx="10742602" cy="4621212"/>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9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sz="1800" dirty="0"/>
              <a:t>*保修：为特斯拉销售的新车、二手车、发电和储能系统提供保修服务，保修期通常在</a:t>
            </a:r>
            <a:r>
              <a:rPr kumimoji="1" lang="en-US" altLang="zh-CN" sz="1800" dirty="0"/>
              <a:t>10-25</a:t>
            </a:r>
            <a:r>
              <a:rPr kumimoji="1" lang="zh-CN" altLang="en-US" sz="1800" dirty="0"/>
              <a:t>年，预计在</a:t>
            </a:r>
            <a:r>
              <a:rPr kumimoji="1" lang="en-US" altLang="zh-CN" sz="1800" dirty="0"/>
              <a:t>12</a:t>
            </a:r>
            <a:r>
              <a:rPr kumimoji="1" lang="zh-CN" altLang="en-US" sz="1800" dirty="0"/>
              <a:t>月内发生的计入</a:t>
            </a:r>
            <a:r>
              <a:rPr kumimoji="1" lang="en-US" altLang="zh-CN" sz="1800" dirty="0"/>
              <a:t>accrued</a:t>
            </a:r>
            <a:r>
              <a:rPr kumimoji="1" lang="zh-CN" altLang="en-US" sz="1800" dirty="0"/>
              <a:t> </a:t>
            </a:r>
            <a:r>
              <a:rPr kumimoji="1" lang="en-US" altLang="zh-CN" sz="1800" dirty="0"/>
              <a:t>liabilities</a:t>
            </a:r>
            <a:r>
              <a:rPr kumimoji="1" lang="zh-CN" altLang="en-US" sz="1800" dirty="0"/>
              <a:t>，剩余的计入</a:t>
            </a:r>
            <a:r>
              <a:rPr kumimoji="1" lang="en-US" altLang="zh-CN" sz="1800" dirty="0"/>
              <a:t>other</a:t>
            </a:r>
            <a:r>
              <a:rPr kumimoji="1" lang="zh-CN" altLang="en-US" sz="1800" dirty="0"/>
              <a:t> </a:t>
            </a:r>
            <a:r>
              <a:rPr kumimoji="1" lang="en-US" altLang="zh-CN" sz="1800" dirty="0"/>
              <a:t>long-term</a:t>
            </a:r>
            <a:r>
              <a:rPr kumimoji="1" lang="zh-CN" altLang="en-US" sz="1800" dirty="0"/>
              <a:t> </a:t>
            </a:r>
            <a:r>
              <a:rPr kumimoji="1" lang="en-US" altLang="zh-CN" sz="1800" dirty="0"/>
              <a:t>liabilities</a:t>
            </a:r>
            <a:r>
              <a:rPr kumimoji="1" lang="zh-CN" altLang="en-US" sz="1800" dirty="0"/>
              <a:t>。</a:t>
            </a:r>
            <a:endParaRPr kumimoji="1" lang="en-US" altLang="zh-CN" sz="1800" dirty="0"/>
          </a:p>
        </p:txBody>
      </p:sp>
      <p:pic>
        <p:nvPicPr>
          <p:cNvPr id="5" name="图片 4">
            <a:extLst>
              <a:ext uri="{FF2B5EF4-FFF2-40B4-BE49-F238E27FC236}">
                <a16:creationId xmlns:a16="http://schemas.microsoft.com/office/drawing/2014/main" id="{43DE3A1C-ED56-F8B6-CA52-8252000A0DFB}"/>
              </a:ext>
            </a:extLst>
          </p:cNvPr>
          <p:cNvPicPr>
            <a:picLocks noChangeAspect="1"/>
          </p:cNvPicPr>
          <p:nvPr/>
        </p:nvPicPr>
        <p:blipFill>
          <a:blip r:embed="rId3"/>
          <a:stretch>
            <a:fillRect/>
          </a:stretch>
        </p:blipFill>
        <p:spPr>
          <a:xfrm>
            <a:off x="485597" y="4077774"/>
            <a:ext cx="11292887" cy="1408625"/>
          </a:xfrm>
          <a:prstGeom prst="rect">
            <a:avLst/>
          </a:prstGeom>
        </p:spPr>
      </p:pic>
      <p:sp>
        <p:nvSpPr>
          <p:cNvPr id="6" name="标题 1">
            <a:extLst>
              <a:ext uri="{FF2B5EF4-FFF2-40B4-BE49-F238E27FC236}">
                <a16:creationId xmlns:a16="http://schemas.microsoft.com/office/drawing/2014/main" id="{B35EDB5D-B2F6-CBF9-7E75-0A2EA5C45432}"/>
              </a:ext>
            </a:extLst>
          </p:cNvPr>
          <p:cNvSpPr txBox="1">
            <a:spLocks/>
          </p:cNvSpPr>
          <p:nvPr/>
        </p:nvSpPr>
        <p:spPr>
          <a:xfrm>
            <a:off x="939114" y="365126"/>
            <a:ext cx="8427308" cy="821124"/>
          </a:xfrm>
          <a:prstGeom prst="rect">
            <a:avLst/>
          </a:prstGeom>
        </p:spPr>
        <p:txBody>
          <a:bodyPr/>
          <a:lstStyle>
            <a:lvl1pPr algn="l" defTabSz="914400" rtl="0" eaLnBrk="1" latinLnBrk="0" hangingPunct="1">
              <a:lnSpc>
                <a:spcPct val="90000"/>
              </a:lnSpc>
              <a:spcBef>
                <a:spcPct val="0"/>
              </a:spcBef>
              <a:buNone/>
              <a:defRPr sz="43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stStyle>
          <a:p>
            <a:r>
              <a:rPr kumimoji="1" lang="zh-CN" altLang="en-US" dirty="0"/>
              <a:t>特斯拉与银行、租赁</a:t>
            </a:r>
          </a:p>
        </p:txBody>
      </p:sp>
    </p:spTree>
    <p:extLst>
      <p:ext uri="{BB962C8B-B14F-4D97-AF65-F5344CB8AC3E}">
        <p14:creationId xmlns:p14="http://schemas.microsoft.com/office/powerpoint/2010/main" val="3647913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FE9A526-2CF0-4FC5-8241-C08DDEC2C48D}"/>
              </a:ext>
            </a:extLst>
          </p:cNvPr>
          <p:cNvSpPr>
            <a:spLocks noGrp="1"/>
          </p:cNvSpPr>
          <p:nvPr>
            <p:ph type="sldNum" sz="quarter" idx="10"/>
          </p:nvPr>
        </p:nvSpPr>
        <p:spPr/>
        <p:txBody>
          <a:bodyPr/>
          <a:lstStyle/>
          <a:p>
            <a:fld id="{F56ABC50-C693-6145-8FE9-48A83A944B62}" type="slidenum">
              <a:rPr kumimoji="1" lang="zh-CN" altLang="en-US" smtClean="0"/>
              <a:pPr/>
              <a:t>28</a:t>
            </a:fld>
            <a:endParaRPr kumimoji="1" lang="zh-CN" altLang="en-US"/>
          </a:p>
        </p:txBody>
      </p:sp>
      <p:pic>
        <p:nvPicPr>
          <p:cNvPr id="5" name="图片 4">
            <a:extLst>
              <a:ext uri="{FF2B5EF4-FFF2-40B4-BE49-F238E27FC236}">
                <a16:creationId xmlns:a16="http://schemas.microsoft.com/office/drawing/2014/main" id="{2C918E81-3585-5855-40E5-54288B8338E0}"/>
              </a:ext>
            </a:extLst>
          </p:cNvPr>
          <p:cNvPicPr>
            <a:picLocks noChangeAspect="1"/>
          </p:cNvPicPr>
          <p:nvPr/>
        </p:nvPicPr>
        <p:blipFill rotWithShape="1">
          <a:blip r:embed="rId2"/>
          <a:srcRect b="55274"/>
          <a:stretch/>
        </p:blipFill>
        <p:spPr>
          <a:xfrm>
            <a:off x="1364167" y="3389225"/>
            <a:ext cx="9594145" cy="1716437"/>
          </a:xfrm>
          <a:prstGeom prst="rect">
            <a:avLst/>
          </a:prstGeom>
        </p:spPr>
      </p:pic>
      <p:sp>
        <p:nvSpPr>
          <p:cNvPr id="6" name="矩形 5">
            <a:extLst>
              <a:ext uri="{FF2B5EF4-FFF2-40B4-BE49-F238E27FC236}">
                <a16:creationId xmlns:a16="http://schemas.microsoft.com/office/drawing/2014/main" id="{E8CBA891-E842-3247-0DD3-C173B248C037}"/>
              </a:ext>
            </a:extLst>
          </p:cNvPr>
          <p:cNvSpPr/>
          <p:nvPr/>
        </p:nvSpPr>
        <p:spPr>
          <a:xfrm>
            <a:off x="1364167" y="3580423"/>
            <a:ext cx="9594145" cy="4462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952B2305-FC49-C1AF-F59B-37AEB838A340}"/>
              </a:ext>
            </a:extLst>
          </p:cNvPr>
          <p:cNvPicPr>
            <a:picLocks noChangeAspect="1"/>
          </p:cNvPicPr>
          <p:nvPr/>
        </p:nvPicPr>
        <p:blipFill>
          <a:blip r:embed="rId3"/>
          <a:stretch>
            <a:fillRect/>
          </a:stretch>
        </p:blipFill>
        <p:spPr>
          <a:xfrm>
            <a:off x="1364167" y="2007374"/>
            <a:ext cx="9463666" cy="1274178"/>
          </a:xfrm>
          <a:prstGeom prst="rect">
            <a:avLst/>
          </a:prstGeom>
        </p:spPr>
      </p:pic>
      <p:sp>
        <p:nvSpPr>
          <p:cNvPr id="4" name="矩形 3">
            <a:extLst>
              <a:ext uri="{FF2B5EF4-FFF2-40B4-BE49-F238E27FC236}">
                <a16:creationId xmlns:a16="http://schemas.microsoft.com/office/drawing/2014/main" id="{B262FE1E-A45E-C542-726A-036B9261727C}"/>
              </a:ext>
            </a:extLst>
          </p:cNvPr>
          <p:cNvSpPr/>
          <p:nvPr/>
        </p:nvSpPr>
        <p:spPr>
          <a:xfrm>
            <a:off x="-3782541" y="2103907"/>
            <a:ext cx="3336966" cy="1033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利息收入</a:t>
            </a:r>
            <a:r>
              <a:rPr kumimoji="1" lang="en-US" altLang="zh-CN" dirty="0"/>
              <a:t>/</a:t>
            </a:r>
            <a:r>
              <a:rPr kumimoji="1" lang="zh-CN" altLang="en-US" dirty="0"/>
              <a:t>费用分别来自什么，最后是正</a:t>
            </a:r>
            <a:endParaRPr kumimoji="1" lang="en-US" altLang="zh-CN" dirty="0"/>
          </a:p>
          <a:p>
            <a:pPr algn="ctr"/>
            <a:r>
              <a:rPr kumimoji="1" lang="en-US" altLang="zh-CN" dirty="0"/>
              <a:t>done</a:t>
            </a:r>
            <a:endParaRPr kumimoji="1" lang="zh-CN" altLang="en-US" dirty="0"/>
          </a:p>
        </p:txBody>
      </p:sp>
      <p:sp>
        <p:nvSpPr>
          <p:cNvPr id="7" name="标题 1">
            <a:extLst>
              <a:ext uri="{FF2B5EF4-FFF2-40B4-BE49-F238E27FC236}">
                <a16:creationId xmlns:a16="http://schemas.microsoft.com/office/drawing/2014/main" id="{69745FA2-9FCE-5739-1930-DDBFF4CBBDCA}"/>
              </a:ext>
            </a:extLst>
          </p:cNvPr>
          <p:cNvSpPr txBox="1">
            <a:spLocks/>
          </p:cNvSpPr>
          <p:nvPr/>
        </p:nvSpPr>
        <p:spPr>
          <a:xfrm>
            <a:off x="939114" y="365126"/>
            <a:ext cx="8427308" cy="821124"/>
          </a:xfrm>
          <a:prstGeom prst="rect">
            <a:avLst/>
          </a:prstGeom>
        </p:spPr>
        <p:txBody>
          <a:bodyPr/>
          <a:lstStyle>
            <a:lvl1pPr algn="l" defTabSz="914400" rtl="0" eaLnBrk="1" latinLnBrk="0" hangingPunct="1">
              <a:lnSpc>
                <a:spcPct val="90000"/>
              </a:lnSpc>
              <a:spcBef>
                <a:spcPct val="0"/>
              </a:spcBef>
              <a:buNone/>
              <a:defRPr sz="43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stStyle>
          <a:p>
            <a:r>
              <a:rPr kumimoji="1" lang="zh-CN" altLang="en-US" dirty="0"/>
              <a:t>特斯拉与银行、租赁</a:t>
            </a:r>
          </a:p>
        </p:txBody>
      </p:sp>
      <p:sp>
        <p:nvSpPr>
          <p:cNvPr id="8" name="内容占位符 3">
            <a:extLst>
              <a:ext uri="{FF2B5EF4-FFF2-40B4-BE49-F238E27FC236}">
                <a16:creationId xmlns:a16="http://schemas.microsoft.com/office/drawing/2014/main" id="{704D5CD2-54B3-4B01-BB0D-3D83D4AE1C53}"/>
              </a:ext>
            </a:extLst>
          </p:cNvPr>
          <p:cNvSpPr txBox="1">
            <a:spLocks/>
          </p:cNvSpPr>
          <p:nvPr/>
        </p:nvSpPr>
        <p:spPr>
          <a:xfrm>
            <a:off x="485596" y="1186250"/>
            <a:ext cx="10742602" cy="4621212"/>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9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kumimoji="1" lang="zh-CN" altLang="en-US" sz="1800" dirty="0"/>
              <a:t>特斯拉资本成本低的证据</a:t>
            </a:r>
            <a:r>
              <a:rPr kumimoji="1" lang="en-US" altLang="zh-CN" sz="1800" dirty="0"/>
              <a:t>——interest</a:t>
            </a:r>
            <a:r>
              <a:rPr kumimoji="1" lang="zh-CN" altLang="en-US" sz="1800" dirty="0"/>
              <a:t> </a:t>
            </a:r>
            <a:r>
              <a:rPr kumimoji="1" lang="en-US" altLang="zh-CN" sz="1800" dirty="0"/>
              <a:t>income</a:t>
            </a:r>
            <a:r>
              <a:rPr kumimoji="1" lang="zh-CN" altLang="en-US" sz="1800" dirty="0"/>
              <a:t> </a:t>
            </a:r>
            <a:r>
              <a:rPr kumimoji="1" lang="en-US" altLang="zh-CN" sz="1800" dirty="0"/>
              <a:t>&amp;</a:t>
            </a:r>
            <a:r>
              <a:rPr kumimoji="1" lang="zh-CN" altLang="en-US" sz="1800" dirty="0"/>
              <a:t> </a:t>
            </a:r>
            <a:r>
              <a:rPr kumimoji="1" lang="en-US" altLang="zh-CN" sz="1800" dirty="0"/>
              <a:t>interest</a:t>
            </a:r>
            <a:r>
              <a:rPr kumimoji="1" lang="zh-CN" altLang="en-US" sz="1800" dirty="0"/>
              <a:t> </a:t>
            </a:r>
            <a:r>
              <a:rPr kumimoji="1" lang="en-US" altLang="zh-CN" sz="1800" dirty="0"/>
              <a:t>expense</a:t>
            </a:r>
            <a:r>
              <a:rPr kumimoji="1" lang="zh-CN" altLang="en-US" sz="1800" dirty="0"/>
              <a:t>，在</a:t>
            </a:r>
            <a:r>
              <a:rPr kumimoji="1" lang="en-US" altLang="zh-CN" sz="1800" dirty="0"/>
              <a:t>2023</a:t>
            </a:r>
            <a:r>
              <a:rPr kumimoji="1" lang="zh-CN" altLang="en-US" sz="1800" dirty="0"/>
              <a:t>年，特斯拉的利息费用仅</a:t>
            </a:r>
            <a:r>
              <a:rPr kumimoji="1" lang="en-US" altLang="zh-CN" sz="1800" dirty="0"/>
              <a:t>1.56</a:t>
            </a:r>
            <a:r>
              <a:rPr kumimoji="1" lang="zh-CN" altLang="en-US" sz="1800" dirty="0"/>
              <a:t>亿美元。</a:t>
            </a:r>
            <a:endParaRPr kumimoji="1" lang="en-US" altLang="zh-CN" sz="1800" dirty="0"/>
          </a:p>
        </p:txBody>
      </p:sp>
    </p:spTree>
    <p:extLst>
      <p:ext uri="{BB962C8B-B14F-4D97-AF65-F5344CB8AC3E}">
        <p14:creationId xmlns:p14="http://schemas.microsoft.com/office/powerpoint/2010/main" val="1779192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FE9A526-2CF0-4FC5-8241-C08DDEC2C48D}"/>
              </a:ext>
            </a:extLst>
          </p:cNvPr>
          <p:cNvSpPr>
            <a:spLocks noGrp="1"/>
          </p:cNvSpPr>
          <p:nvPr>
            <p:ph type="sldNum" sz="quarter" idx="10"/>
          </p:nvPr>
        </p:nvSpPr>
        <p:spPr/>
        <p:txBody>
          <a:bodyPr/>
          <a:lstStyle/>
          <a:p>
            <a:fld id="{F56ABC50-C693-6145-8FE9-48A83A944B62}" type="slidenum">
              <a:rPr kumimoji="1" lang="zh-CN" altLang="en-US" smtClean="0"/>
              <a:pPr/>
              <a:t>29</a:t>
            </a:fld>
            <a:endParaRPr kumimoji="1" lang="zh-CN" altLang="en-US" dirty="0"/>
          </a:p>
        </p:txBody>
      </p:sp>
      <p:sp>
        <p:nvSpPr>
          <p:cNvPr id="4" name="矩形 3">
            <a:extLst>
              <a:ext uri="{FF2B5EF4-FFF2-40B4-BE49-F238E27FC236}">
                <a16:creationId xmlns:a16="http://schemas.microsoft.com/office/drawing/2014/main" id="{B262FE1E-A45E-C542-726A-036B9261727C}"/>
              </a:ext>
            </a:extLst>
          </p:cNvPr>
          <p:cNvSpPr/>
          <p:nvPr/>
        </p:nvSpPr>
        <p:spPr>
          <a:xfrm>
            <a:off x="-3931140" y="1487526"/>
            <a:ext cx="3336966" cy="1033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利息收入</a:t>
            </a:r>
            <a:r>
              <a:rPr kumimoji="1" lang="en-US" altLang="zh-CN" dirty="0"/>
              <a:t>/</a:t>
            </a:r>
            <a:r>
              <a:rPr kumimoji="1" lang="zh-CN" altLang="en-US" dirty="0"/>
              <a:t>费用分别来自什么，最后是正</a:t>
            </a:r>
          </a:p>
        </p:txBody>
      </p:sp>
      <p:sp>
        <p:nvSpPr>
          <p:cNvPr id="7" name="标题 1">
            <a:extLst>
              <a:ext uri="{FF2B5EF4-FFF2-40B4-BE49-F238E27FC236}">
                <a16:creationId xmlns:a16="http://schemas.microsoft.com/office/drawing/2014/main" id="{69745FA2-9FCE-5739-1930-DDBFF4CBBDCA}"/>
              </a:ext>
            </a:extLst>
          </p:cNvPr>
          <p:cNvSpPr txBox="1">
            <a:spLocks/>
          </p:cNvSpPr>
          <p:nvPr/>
        </p:nvSpPr>
        <p:spPr>
          <a:xfrm>
            <a:off x="939114" y="365126"/>
            <a:ext cx="8427308" cy="821124"/>
          </a:xfrm>
          <a:prstGeom prst="rect">
            <a:avLst/>
          </a:prstGeom>
        </p:spPr>
        <p:txBody>
          <a:bodyPr/>
          <a:lstStyle>
            <a:lvl1pPr algn="l" defTabSz="914400" rtl="0" eaLnBrk="1" latinLnBrk="0" hangingPunct="1">
              <a:lnSpc>
                <a:spcPct val="90000"/>
              </a:lnSpc>
              <a:spcBef>
                <a:spcPct val="0"/>
              </a:spcBef>
              <a:buNone/>
              <a:defRPr sz="43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stStyle>
          <a:p>
            <a:r>
              <a:rPr kumimoji="1" lang="zh-CN" altLang="en-US" dirty="0"/>
              <a:t>特斯拉与银行、租赁</a:t>
            </a:r>
          </a:p>
        </p:txBody>
      </p:sp>
      <p:grpSp>
        <p:nvGrpSpPr>
          <p:cNvPr id="8" name="组合 7">
            <a:extLst>
              <a:ext uri="{FF2B5EF4-FFF2-40B4-BE49-F238E27FC236}">
                <a16:creationId xmlns:a16="http://schemas.microsoft.com/office/drawing/2014/main" id="{F86A36C8-B28A-CC23-79AF-2C1CB67BF225}"/>
              </a:ext>
            </a:extLst>
          </p:cNvPr>
          <p:cNvGrpSpPr/>
          <p:nvPr/>
        </p:nvGrpSpPr>
        <p:grpSpPr>
          <a:xfrm>
            <a:off x="1227613" y="2934757"/>
            <a:ext cx="8427308" cy="2116093"/>
            <a:chOff x="1970181" y="893758"/>
            <a:chExt cx="8427308" cy="2120033"/>
          </a:xfrm>
        </p:grpSpPr>
        <p:grpSp>
          <p:nvGrpSpPr>
            <p:cNvPr id="12" name="组合 11">
              <a:extLst>
                <a:ext uri="{FF2B5EF4-FFF2-40B4-BE49-F238E27FC236}">
                  <a16:creationId xmlns:a16="http://schemas.microsoft.com/office/drawing/2014/main" id="{0915776A-9F69-811D-EC79-DC19ECE4E0B0}"/>
                </a:ext>
              </a:extLst>
            </p:cNvPr>
            <p:cNvGrpSpPr/>
            <p:nvPr/>
          </p:nvGrpSpPr>
          <p:grpSpPr>
            <a:xfrm>
              <a:off x="1970181" y="893758"/>
              <a:ext cx="8427308" cy="2120033"/>
              <a:chOff x="1468582" y="646246"/>
              <a:chExt cx="7148945" cy="1491038"/>
            </a:xfrm>
          </p:grpSpPr>
          <p:pic>
            <p:nvPicPr>
              <p:cNvPr id="9" name="图片 8">
                <a:extLst>
                  <a:ext uri="{FF2B5EF4-FFF2-40B4-BE49-F238E27FC236}">
                    <a16:creationId xmlns:a16="http://schemas.microsoft.com/office/drawing/2014/main" id="{3A09C269-2EF3-BD3F-6457-63DC404352F2}"/>
                  </a:ext>
                </a:extLst>
              </p:cNvPr>
              <p:cNvPicPr>
                <a:picLocks noChangeAspect="1"/>
              </p:cNvPicPr>
              <p:nvPr/>
            </p:nvPicPr>
            <p:blipFill>
              <a:blip r:embed="rId2"/>
              <a:srcRect b="74721"/>
              <a:stretch/>
            </p:blipFill>
            <p:spPr>
              <a:xfrm>
                <a:off x="1468582" y="646246"/>
                <a:ext cx="7148945" cy="961873"/>
              </a:xfrm>
              <a:prstGeom prst="rect">
                <a:avLst/>
              </a:prstGeom>
            </p:spPr>
          </p:pic>
          <p:pic>
            <p:nvPicPr>
              <p:cNvPr id="11" name="图片 10">
                <a:extLst>
                  <a:ext uri="{FF2B5EF4-FFF2-40B4-BE49-F238E27FC236}">
                    <a16:creationId xmlns:a16="http://schemas.microsoft.com/office/drawing/2014/main" id="{59253195-C93F-4F3E-71AC-7AD89865307E}"/>
                  </a:ext>
                </a:extLst>
              </p:cNvPr>
              <p:cNvPicPr>
                <a:picLocks noChangeAspect="1"/>
              </p:cNvPicPr>
              <p:nvPr/>
            </p:nvPicPr>
            <p:blipFill>
              <a:blip r:embed="rId2"/>
              <a:srcRect t="86329"/>
              <a:stretch/>
            </p:blipFill>
            <p:spPr>
              <a:xfrm>
                <a:off x="1468582" y="1617093"/>
                <a:ext cx="7148945" cy="520191"/>
              </a:xfrm>
              <a:prstGeom prst="rect">
                <a:avLst/>
              </a:prstGeom>
            </p:spPr>
          </p:pic>
        </p:grpSp>
        <p:sp>
          <p:nvSpPr>
            <p:cNvPr id="6" name="矩形 5">
              <a:extLst>
                <a:ext uri="{FF2B5EF4-FFF2-40B4-BE49-F238E27FC236}">
                  <a16:creationId xmlns:a16="http://schemas.microsoft.com/office/drawing/2014/main" id="{E8CBA891-E842-3247-0DD3-C173B248C037}"/>
                </a:ext>
              </a:extLst>
            </p:cNvPr>
            <p:cNvSpPr/>
            <p:nvPr/>
          </p:nvSpPr>
          <p:spPr>
            <a:xfrm>
              <a:off x="6977054" y="1760063"/>
              <a:ext cx="3294497" cy="2649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AA7EC531-114E-B2C9-86A3-157341F62B94}"/>
                </a:ext>
              </a:extLst>
            </p:cNvPr>
            <p:cNvSpPr/>
            <p:nvPr/>
          </p:nvSpPr>
          <p:spPr>
            <a:xfrm>
              <a:off x="3248581" y="2530534"/>
              <a:ext cx="7022970" cy="2380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4" name="内容占位符 3">
            <a:extLst>
              <a:ext uri="{FF2B5EF4-FFF2-40B4-BE49-F238E27FC236}">
                <a16:creationId xmlns:a16="http://schemas.microsoft.com/office/drawing/2014/main" id="{05143656-A883-F4D5-2228-C4C48820C409}"/>
              </a:ext>
            </a:extLst>
          </p:cNvPr>
          <p:cNvSpPr txBox="1">
            <a:spLocks/>
          </p:cNvSpPr>
          <p:nvPr/>
        </p:nvSpPr>
        <p:spPr>
          <a:xfrm>
            <a:off x="798015" y="1134803"/>
            <a:ext cx="10742602" cy="1895197"/>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9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kumimoji="1" lang="zh-CN" altLang="en-US" sz="1800" b="1" dirty="0"/>
              <a:t>特斯拉的利息收入在</a:t>
            </a:r>
            <a:r>
              <a:rPr kumimoji="1" lang="en-US" altLang="zh-CN" sz="1800" b="1" dirty="0"/>
              <a:t>2021-2023</a:t>
            </a:r>
            <a:r>
              <a:rPr kumimoji="1" lang="zh-CN" altLang="en-US" sz="1800" b="1" dirty="0"/>
              <a:t>年快速增长，从</a:t>
            </a:r>
            <a:r>
              <a:rPr kumimoji="1" lang="en-US" altLang="zh-CN" sz="1800" b="1" dirty="0"/>
              <a:t>5600</a:t>
            </a:r>
            <a:r>
              <a:rPr kumimoji="1" lang="zh-CN" altLang="en-US" sz="1800" b="1" dirty="0"/>
              <a:t>万美元增长到</a:t>
            </a:r>
            <a:r>
              <a:rPr kumimoji="1" lang="en-US" altLang="zh-CN" sz="1800" b="1" dirty="0"/>
              <a:t>10.7</a:t>
            </a:r>
            <a:r>
              <a:rPr kumimoji="1" lang="zh-CN" altLang="en-US" sz="1800" b="1" dirty="0"/>
              <a:t>亿美元，</a:t>
            </a:r>
            <a:r>
              <a:rPr kumimoji="1" lang="zh-CN" altLang="en-US" sz="1800" dirty="0"/>
              <a:t>增长主要来自利率提高和规模扩大带来的投资（国债、公司债、商业票据、定期存款等）的利息收入提升；</a:t>
            </a:r>
            <a:endParaRPr kumimoji="1" lang="en-US" altLang="zh-CN" sz="1800" dirty="0"/>
          </a:p>
          <a:p>
            <a:pPr>
              <a:buFont typeface="Wingdings" pitchFamily="2" charset="2"/>
              <a:buChar char="Ø"/>
            </a:pPr>
            <a:r>
              <a:rPr kumimoji="1" lang="zh-CN" altLang="en-US" sz="1800" b="1" dirty="0"/>
              <a:t>特斯拉的利息费用在</a:t>
            </a:r>
            <a:r>
              <a:rPr kumimoji="1" lang="en-US" altLang="zh-CN" sz="1800" b="1" dirty="0"/>
              <a:t>2021-2023</a:t>
            </a:r>
            <a:r>
              <a:rPr kumimoji="1" lang="zh-CN" altLang="en-US" sz="1800" b="1" dirty="0"/>
              <a:t>年连续下降，从</a:t>
            </a:r>
            <a:r>
              <a:rPr kumimoji="1" lang="en-US" altLang="zh-CN" sz="1800" b="1" dirty="0"/>
              <a:t>3.7</a:t>
            </a:r>
            <a:r>
              <a:rPr kumimoji="1" lang="zh-CN" altLang="en-US" sz="1800" b="1" dirty="0"/>
              <a:t>亿美元降低到</a:t>
            </a:r>
            <a:r>
              <a:rPr kumimoji="1" lang="en-US" altLang="zh-CN" sz="1800" b="1" dirty="0"/>
              <a:t>1.6</a:t>
            </a:r>
            <a:r>
              <a:rPr kumimoji="1" lang="zh-CN" altLang="en-US" sz="1800" b="1" dirty="0"/>
              <a:t>亿美元，</a:t>
            </a:r>
            <a:r>
              <a:rPr kumimoji="1" lang="zh-CN" altLang="en-US" sz="1800" dirty="0"/>
              <a:t>其中一部分来自融资租赁负债带来的利息费用。</a:t>
            </a:r>
            <a:endParaRPr kumimoji="1" lang="en-US" altLang="zh-CN" sz="1800" b="1" dirty="0"/>
          </a:p>
        </p:txBody>
      </p:sp>
      <p:grpSp>
        <p:nvGrpSpPr>
          <p:cNvPr id="10" name="组合 9">
            <a:extLst>
              <a:ext uri="{FF2B5EF4-FFF2-40B4-BE49-F238E27FC236}">
                <a16:creationId xmlns:a16="http://schemas.microsoft.com/office/drawing/2014/main" id="{0345821B-0279-850E-A4CC-E935CA59473E}"/>
              </a:ext>
            </a:extLst>
          </p:cNvPr>
          <p:cNvGrpSpPr/>
          <p:nvPr/>
        </p:nvGrpSpPr>
        <p:grpSpPr>
          <a:xfrm>
            <a:off x="1599368" y="5208135"/>
            <a:ext cx="7683800" cy="1186049"/>
            <a:chOff x="2254099" y="4144157"/>
            <a:chExt cx="7683800" cy="1186049"/>
          </a:xfrm>
        </p:grpSpPr>
        <p:pic>
          <p:nvPicPr>
            <p:cNvPr id="15" name="图片 14">
              <a:extLst>
                <a:ext uri="{FF2B5EF4-FFF2-40B4-BE49-F238E27FC236}">
                  <a16:creationId xmlns:a16="http://schemas.microsoft.com/office/drawing/2014/main" id="{D7E7C1BC-11B1-4435-5949-337CE0A59AD5}"/>
                </a:ext>
              </a:extLst>
            </p:cNvPr>
            <p:cNvPicPr>
              <a:picLocks noChangeAspect="1"/>
            </p:cNvPicPr>
            <p:nvPr/>
          </p:nvPicPr>
          <p:blipFill rotWithShape="1">
            <a:blip r:embed="rId3"/>
            <a:srcRect t="48885"/>
            <a:stretch/>
          </p:blipFill>
          <p:spPr>
            <a:xfrm>
              <a:off x="2254099" y="4144157"/>
              <a:ext cx="7683800" cy="1186049"/>
            </a:xfrm>
            <a:prstGeom prst="rect">
              <a:avLst/>
            </a:prstGeom>
          </p:spPr>
        </p:pic>
        <p:sp>
          <p:nvSpPr>
            <p:cNvPr id="17" name="矩形 16">
              <a:extLst>
                <a:ext uri="{FF2B5EF4-FFF2-40B4-BE49-F238E27FC236}">
                  <a16:creationId xmlns:a16="http://schemas.microsoft.com/office/drawing/2014/main" id="{E188564E-1997-50C1-78BA-56B5EB0B7184}"/>
                </a:ext>
              </a:extLst>
            </p:cNvPr>
            <p:cNvSpPr/>
            <p:nvPr/>
          </p:nvSpPr>
          <p:spPr>
            <a:xfrm>
              <a:off x="2396449" y="4488616"/>
              <a:ext cx="7399099" cy="2022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425022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2FE07-EDDB-4E6D-A5E4-4F52A747D60F}"/>
              </a:ext>
            </a:extLst>
          </p:cNvPr>
          <p:cNvSpPr>
            <a:spLocks noGrp="1"/>
          </p:cNvSpPr>
          <p:nvPr>
            <p:ph type="title"/>
          </p:nvPr>
        </p:nvSpPr>
        <p:spPr/>
        <p:txBody>
          <a:bodyPr/>
          <a:lstStyle/>
          <a:p>
            <a:endParaRPr lang="zh-CN" altLang="en-US"/>
          </a:p>
        </p:txBody>
      </p:sp>
      <p:sp>
        <p:nvSpPr>
          <p:cNvPr id="3" name="灯片编号占位符 2">
            <a:extLst>
              <a:ext uri="{FF2B5EF4-FFF2-40B4-BE49-F238E27FC236}">
                <a16:creationId xmlns:a16="http://schemas.microsoft.com/office/drawing/2014/main" id="{3179446B-5E99-479B-8D9E-61606C098317}"/>
              </a:ext>
            </a:extLst>
          </p:cNvPr>
          <p:cNvSpPr>
            <a:spLocks noGrp="1"/>
          </p:cNvSpPr>
          <p:nvPr>
            <p:ph type="sldNum" sz="quarter" idx="10"/>
          </p:nvPr>
        </p:nvSpPr>
        <p:spPr/>
        <p:txBody>
          <a:bodyPr/>
          <a:lstStyle/>
          <a:p>
            <a:fld id="{F56ABC50-C693-6145-8FE9-48A83A944B62}" type="slidenum">
              <a:rPr kumimoji="1" lang="zh-CN" altLang="en-US" smtClean="0"/>
              <a:pPr/>
              <a:t>3</a:t>
            </a:fld>
            <a:endParaRPr kumimoji="1" lang="zh-CN" altLang="en-US"/>
          </a:p>
        </p:txBody>
      </p:sp>
      <p:sp>
        <p:nvSpPr>
          <p:cNvPr id="4" name="内容占位符 3">
            <a:extLst>
              <a:ext uri="{FF2B5EF4-FFF2-40B4-BE49-F238E27FC236}">
                <a16:creationId xmlns:a16="http://schemas.microsoft.com/office/drawing/2014/main" id="{654F73E9-0E26-41F9-B7CD-3AC1615A0813}"/>
              </a:ext>
            </a:extLst>
          </p:cNvPr>
          <p:cNvSpPr>
            <a:spLocks noGrp="1"/>
          </p:cNvSpPr>
          <p:nvPr>
            <p:ph sz="quarter" idx="11"/>
          </p:nvPr>
        </p:nvSpPr>
        <p:spPr/>
        <p:txBody>
          <a:bodyPr>
            <a:normAutofit fontScale="92500"/>
          </a:bodyPr>
          <a:lstStyle/>
          <a:p>
            <a:r>
              <a:rPr lang="zh-CN" altLang="en-US" sz="2400" dirty="0"/>
              <a:t>美国金融史学家威廉</a:t>
            </a:r>
            <a:r>
              <a:rPr lang="en-US" altLang="zh-CN" sz="2400" dirty="0"/>
              <a:t>·</a:t>
            </a:r>
            <a:r>
              <a:rPr lang="zh-CN" altLang="en-US" sz="2400" dirty="0"/>
              <a:t>戈兹曼著有</a:t>
            </a:r>
            <a:r>
              <a:rPr lang="en-US" altLang="zh-CN" sz="2400" dirty="0"/>
              <a:t>《</a:t>
            </a:r>
            <a:r>
              <a:rPr lang="zh-CN" altLang="en-US" sz="2400" dirty="0"/>
              <a:t>千年金融史</a:t>
            </a:r>
            <a:r>
              <a:rPr lang="en-US" altLang="zh-CN" sz="2400" dirty="0"/>
              <a:t>》</a:t>
            </a:r>
            <a:r>
              <a:rPr lang="zh-CN" altLang="en-US" sz="2400" dirty="0"/>
              <a:t>，从人类文明发展的角度对金融的产生、发展和衍化做了充分论述。在书中的导论章节，他阐述了对“金融”的理解，也是我目前为止最为满意的答案。戈兹曼的论述更倾向于把金融历史描绘成一种技术文明。他认为，金融技术就是一个我们自己建造的时间机器。金融的力量之所以能够影响世界历史上诸多重要的转变，是因为它能够让经济价值的实现在时间上提前或延后。金融契约通常在两种人中寻找平衡：一类是希望将价值折现的人（消费、生产），另一类是希望将价值转换到未来的人（投资）。利用不同类型的金融契约，无论我们出于消费性原因还是生产性原因，都能够将未来的财富折现到当前。</a:t>
            </a:r>
          </a:p>
        </p:txBody>
      </p:sp>
    </p:spTree>
    <p:extLst>
      <p:ext uri="{BB962C8B-B14F-4D97-AF65-F5344CB8AC3E}">
        <p14:creationId xmlns:p14="http://schemas.microsoft.com/office/powerpoint/2010/main" val="157850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7AD0623-CDD8-83D7-C781-6D30B76971A2}"/>
              </a:ext>
            </a:extLst>
          </p:cNvPr>
          <p:cNvSpPr>
            <a:spLocks noGrp="1"/>
          </p:cNvSpPr>
          <p:nvPr>
            <p:ph type="sldNum" sz="quarter" idx="10"/>
          </p:nvPr>
        </p:nvSpPr>
        <p:spPr/>
        <p:txBody>
          <a:bodyPr/>
          <a:lstStyle/>
          <a:p>
            <a:fld id="{F56ABC50-C693-6145-8FE9-48A83A944B62}" type="slidenum">
              <a:rPr kumimoji="1" lang="zh-CN" altLang="en-US" smtClean="0"/>
              <a:pPr/>
              <a:t>30</a:t>
            </a:fld>
            <a:endParaRPr kumimoji="1" lang="zh-CN" altLang="en-US"/>
          </a:p>
        </p:txBody>
      </p:sp>
      <p:sp>
        <p:nvSpPr>
          <p:cNvPr id="4" name="标题 1">
            <a:extLst>
              <a:ext uri="{FF2B5EF4-FFF2-40B4-BE49-F238E27FC236}">
                <a16:creationId xmlns:a16="http://schemas.microsoft.com/office/drawing/2014/main" id="{2944BC41-EC2A-75ED-CF9A-D580F03FAA88}"/>
              </a:ext>
            </a:extLst>
          </p:cNvPr>
          <p:cNvSpPr txBox="1">
            <a:spLocks/>
          </p:cNvSpPr>
          <p:nvPr/>
        </p:nvSpPr>
        <p:spPr>
          <a:xfrm>
            <a:off x="939114" y="365126"/>
            <a:ext cx="8427308" cy="821124"/>
          </a:xfrm>
          <a:prstGeom prst="rect">
            <a:avLst/>
          </a:prstGeom>
        </p:spPr>
        <p:txBody>
          <a:bodyPr/>
          <a:lstStyle>
            <a:lvl1pPr algn="l" defTabSz="914400" rtl="0" eaLnBrk="1" latinLnBrk="0" hangingPunct="1">
              <a:lnSpc>
                <a:spcPct val="90000"/>
              </a:lnSpc>
              <a:spcBef>
                <a:spcPct val="0"/>
              </a:spcBef>
              <a:buNone/>
              <a:defRPr sz="43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stStyle>
          <a:p>
            <a:r>
              <a:rPr kumimoji="1" lang="zh-CN" altLang="en-US" dirty="0"/>
              <a:t>特斯拉与租赁</a:t>
            </a:r>
          </a:p>
        </p:txBody>
      </p:sp>
      <p:pic>
        <p:nvPicPr>
          <p:cNvPr id="3" name="图片 2">
            <a:extLst>
              <a:ext uri="{FF2B5EF4-FFF2-40B4-BE49-F238E27FC236}">
                <a16:creationId xmlns:a16="http://schemas.microsoft.com/office/drawing/2014/main" id="{A16DEB3C-B306-786D-B2B8-9006D20E07E4}"/>
              </a:ext>
            </a:extLst>
          </p:cNvPr>
          <p:cNvPicPr>
            <a:picLocks noChangeAspect="1"/>
          </p:cNvPicPr>
          <p:nvPr/>
        </p:nvPicPr>
        <p:blipFill>
          <a:blip r:embed="rId2"/>
          <a:stretch>
            <a:fillRect/>
          </a:stretch>
        </p:blipFill>
        <p:spPr>
          <a:xfrm>
            <a:off x="1159932" y="1524318"/>
            <a:ext cx="9631251" cy="4300747"/>
          </a:xfrm>
          <a:prstGeom prst="rect">
            <a:avLst/>
          </a:prstGeom>
        </p:spPr>
      </p:pic>
      <p:sp>
        <p:nvSpPr>
          <p:cNvPr id="5" name="矩形 4">
            <a:extLst>
              <a:ext uri="{FF2B5EF4-FFF2-40B4-BE49-F238E27FC236}">
                <a16:creationId xmlns:a16="http://schemas.microsoft.com/office/drawing/2014/main" id="{361B28C0-C0E5-CC7C-91DA-3B5FEC7DA3ED}"/>
              </a:ext>
            </a:extLst>
          </p:cNvPr>
          <p:cNvSpPr/>
          <p:nvPr/>
        </p:nvSpPr>
        <p:spPr>
          <a:xfrm>
            <a:off x="1159932" y="2560779"/>
            <a:ext cx="9594145" cy="2244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F4823EE6-CC1C-C34B-D379-0CF5E9C3E7DB}"/>
              </a:ext>
            </a:extLst>
          </p:cNvPr>
          <p:cNvSpPr/>
          <p:nvPr/>
        </p:nvSpPr>
        <p:spPr>
          <a:xfrm>
            <a:off x="1159931" y="3171798"/>
            <a:ext cx="9594145" cy="2244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6C0EA0A9-FF73-57CE-EEA6-A284A6174A2F}"/>
              </a:ext>
            </a:extLst>
          </p:cNvPr>
          <p:cNvSpPr/>
          <p:nvPr/>
        </p:nvSpPr>
        <p:spPr>
          <a:xfrm>
            <a:off x="1159930" y="4320490"/>
            <a:ext cx="9594145" cy="2244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303BB920-7A05-5CCD-DE15-10EA37D8D39E}"/>
              </a:ext>
            </a:extLst>
          </p:cNvPr>
          <p:cNvSpPr/>
          <p:nvPr/>
        </p:nvSpPr>
        <p:spPr>
          <a:xfrm>
            <a:off x="1197038" y="4960546"/>
            <a:ext cx="9594145" cy="2244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19486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D9B4D34-C12D-9C63-CFD9-E6E8DB72FF64}"/>
              </a:ext>
            </a:extLst>
          </p:cNvPr>
          <p:cNvSpPr>
            <a:spLocks noGrp="1"/>
          </p:cNvSpPr>
          <p:nvPr>
            <p:ph type="sldNum" sz="quarter" idx="10"/>
          </p:nvPr>
        </p:nvSpPr>
        <p:spPr/>
        <p:txBody>
          <a:bodyPr/>
          <a:lstStyle/>
          <a:p>
            <a:fld id="{F56ABC50-C693-6145-8FE9-48A83A944B62}" type="slidenum">
              <a:rPr kumimoji="1" lang="zh-CN" altLang="en-US" smtClean="0"/>
              <a:pPr/>
              <a:t>31</a:t>
            </a:fld>
            <a:endParaRPr kumimoji="1" lang="zh-CN" altLang="en-US"/>
          </a:p>
        </p:txBody>
      </p:sp>
      <p:sp>
        <p:nvSpPr>
          <p:cNvPr id="4" name="标题 1">
            <a:extLst>
              <a:ext uri="{FF2B5EF4-FFF2-40B4-BE49-F238E27FC236}">
                <a16:creationId xmlns:a16="http://schemas.microsoft.com/office/drawing/2014/main" id="{BE54D62E-0A56-DB71-9687-752D95CCA6C7}"/>
              </a:ext>
            </a:extLst>
          </p:cNvPr>
          <p:cNvSpPr txBox="1">
            <a:spLocks/>
          </p:cNvSpPr>
          <p:nvPr/>
        </p:nvSpPr>
        <p:spPr>
          <a:xfrm>
            <a:off x="939114" y="365126"/>
            <a:ext cx="8427308" cy="821124"/>
          </a:xfrm>
          <a:prstGeom prst="rect">
            <a:avLst/>
          </a:prstGeom>
        </p:spPr>
        <p:txBody>
          <a:bodyPr/>
          <a:lstStyle>
            <a:lvl1pPr algn="l" defTabSz="914400" rtl="0" eaLnBrk="1" latinLnBrk="0" hangingPunct="1">
              <a:lnSpc>
                <a:spcPct val="90000"/>
              </a:lnSpc>
              <a:spcBef>
                <a:spcPct val="0"/>
              </a:spcBef>
              <a:buNone/>
              <a:defRPr sz="43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stStyle>
          <a:p>
            <a:r>
              <a:rPr kumimoji="1" lang="zh-CN" altLang="en-US" dirty="0"/>
              <a:t>特斯拉与租赁</a:t>
            </a:r>
          </a:p>
        </p:txBody>
      </p:sp>
      <p:pic>
        <p:nvPicPr>
          <p:cNvPr id="3" name="图片 2">
            <a:extLst>
              <a:ext uri="{FF2B5EF4-FFF2-40B4-BE49-F238E27FC236}">
                <a16:creationId xmlns:a16="http://schemas.microsoft.com/office/drawing/2014/main" id="{67929E39-484C-1169-16BC-457070FE68C3}"/>
              </a:ext>
            </a:extLst>
          </p:cNvPr>
          <p:cNvPicPr>
            <a:picLocks noChangeAspect="1"/>
          </p:cNvPicPr>
          <p:nvPr/>
        </p:nvPicPr>
        <p:blipFill>
          <a:blip r:embed="rId2"/>
          <a:stretch>
            <a:fillRect/>
          </a:stretch>
        </p:blipFill>
        <p:spPr>
          <a:xfrm>
            <a:off x="703059" y="2538020"/>
            <a:ext cx="11073061" cy="3343844"/>
          </a:xfrm>
          <a:prstGeom prst="rect">
            <a:avLst/>
          </a:prstGeom>
        </p:spPr>
      </p:pic>
      <p:sp>
        <p:nvSpPr>
          <p:cNvPr id="5" name="矩形 4">
            <a:extLst>
              <a:ext uri="{FF2B5EF4-FFF2-40B4-BE49-F238E27FC236}">
                <a16:creationId xmlns:a16="http://schemas.microsoft.com/office/drawing/2014/main" id="{760F7019-C6D8-0E28-89F1-F83A91C6B822}"/>
              </a:ext>
            </a:extLst>
          </p:cNvPr>
          <p:cNvSpPr/>
          <p:nvPr/>
        </p:nvSpPr>
        <p:spPr>
          <a:xfrm>
            <a:off x="868288" y="3775236"/>
            <a:ext cx="10742602" cy="2833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内容占位符 3">
            <a:extLst>
              <a:ext uri="{FF2B5EF4-FFF2-40B4-BE49-F238E27FC236}">
                <a16:creationId xmlns:a16="http://schemas.microsoft.com/office/drawing/2014/main" id="{2DCADB6B-BCB8-175A-AE1E-6BEDDB9019C6}"/>
              </a:ext>
            </a:extLst>
          </p:cNvPr>
          <p:cNvSpPr txBox="1">
            <a:spLocks/>
          </p:cNvSpPr>
          <p:nvPr/>
        </p:nvSpPr>
        <p:spPr>
          <a:xfrm>
            <a:off x="798015" y="1134803"/>
            <a:ext cx="10742602" cy="1895197"/>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9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endParaRPr kumimoji="1" lang="en-US" altLang="zh-CN" sz="1800" b="1" dirty="0"/>
          </a:p>
        </p:txBody>
      </p:sp>
      <p:sp>
        <p:nvSpPr>
          <p:cNvPr id="7" name="内容占位符 3">
            <a:extLst>
              <a:ext uri="{FF2B5EF4-FFF2-40B4-BE49-F238E27FC236}">
                <a16:creationId xmlns:a16="http://schemas.microsoft.com/office/drawing/2014/main" id="{70F64AD1-F85A-198F-AB9B-52C9FF518498}"/>
              </a:ext>
            </a:extLst>
          </p:cNvPr>
          <p:cNvSpPr txBox="1">
            <a:spLocks/>
          </p:cNvSpPr>
          <p:nvPr/>
        </p:nvSpPr>
        <p:spPr>
          <a:xfrm>
            <a:off x="950415" y="1287203"/>
            <a:ext cx="10742602" cy="1895197"/>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9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endParaRPr kumimoji="1" lang="en-US" altLang="zh-CN" sz="1800" b="1" dirty="0"/>
          </a:p>
        </p:txBody>
      </p:sp>
      <p:pic>
        <p:nvPicPr>
          <p:cNvPr id="8" name="图片 7">
            <a:extLst>
              <a:ext uri="{FF2B5EF4-FFF2-40B4-BE49-F238E27FC236}">
                <a16:creationId xmlns:a16="http://schemas.microsoft.com/office/drawing/2014/main" id="{38407D68-2133-0DE2-2A13-8D3B14691326}"/>
              </a:ext>
            </a:extLst>
          </p:cNvPr>
          <p:cNvPicPr>
            <a:picLocks noChangeAspect="1"/>
          </p:cNvPicPr>
          <p:nvPr/>
        </p:nvPicPr>
        <p:blipFill>
          <a:blip r:embed="rId3"/>
          <a:stretch>
            <a:fillRect/>
          </a:stretch>
        </p:blipFill>
        <p:spPr>
          <a:xfrm>
            <a:off x="887988" y="1300804"/>
            <a:ext cx="10742602" cy="1237216"/>
          </a:xfrm>
          <a:prstGeom prst="rect">
            <a:avLst/>
          </a:prstGeom>
        </p:spPr>
      </p:pic>
      <p:sp>
        <p:nvSpPr>
          <p:cNvPr id="9" name="矩形 8">
            <a:extLst>
              <a:ext uri="{FF2B5EF4-FFF2-40B4-BE49-F238E27FC236}">
                <a16:creationId xmlns:a16="http://schemas.microsoft.com/office/drawing/2014/main" id="{F66FA2C6-67FC-A35E-9FBA-183F0572CC83}"/>
              </a:ext>
            </a:extLst>
          </p:cNvPr>
          <p:cNvSpPr/>
          <p:nvPr/>
        </p:nvSpPr>
        <p:spPr>
          <a:xfrm>
            <a:off x="868288" y="5012452"/>
            <a:ext cx="10742602" cy="2833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84439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548029F-BCFF-E7CE-AF14-2EAF434CC3F8}"/>
              </a:ext>
            </a:extLst>
          </p:cNvPr>
          <p:cNvSpPr>
            <a:spLocks noGrp="1"/>
          </p:cNvSpPr>
          <p:nvPr>
            <p:ph type="sldNum" sz="quarter" idx="10"/>
          </p:nvPr>
        </p:nvSpPr>
        <p:spPr/>
        <p:txBody>
          <a:bodyPr/>
          <a:lstStyle/>
          <a:p>
            <a:fld id="{F56ABC50-C693-6145-8FE9-48A83A944B62}" type="slidenum">
              <a:rPr kumimoji="1" lang="zh-CN" altLang="en-US" smtClean="0"/>
              <a:pPr/>
              <a:t>32</a:t>
            </a:fld>
            <a:endParaRPr kumimoji="1" lang="zh-CN" altLang="en-US"/>
          </a:p>
        </p:txBody>
      </p:sp>
      <p:sp>
        <p:nvSpPr>
          <p:cNvPr id="4" name="标题 1">
            <a:extLst>
              <a:ext uri="{FF2B5EF4-FFF2-40B4-BE49-F238E27FC236}">
                <a16:creationId xmlns:a16="http://schemas.microsoft.com/office/drawing/2014/main" id="{5FD82720-DB5D-A5EC-67AC-AEFCED83F9FD}"/>
              </a:ext>
            </a:extLst>
          </p:cNvPr>
          <p:cNvSpPr txBox="1">
            <a:spLocks/>
          </p:cNvSpPr>
          <p:nvPr/>
        </p:nvSpPr>
        <p:spPr>
          <a:xfrm>
            <a:off x="939114" y="365126"/>
            <a:ext cx="8427308" cy="821124"/>
          </a:xfrm>
          <a:prstGeom prst="rect">
            <a:avLst/>
          </a:prstGeom>
        </p:spPr>
        <p:txBody>
          <a:bodyPr/>
          <a:lstStyle>
            <a:lvl1pPr algn="l" defTabSz="914400" rtl="0" eaLnBrk="1" latinLnBrk="0" hangingPunct="1">
              <a:lnSpc>
                <a:spcPct val="90000"/>
              </a:lnSpc>
              <a:spcBef>
                <a:spcPct val="0"/>
              </a:spcBef>
              <a:buNone/>
              <a:defRPr sz="43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stStyle>
          <a:p>
            <a:r>
              <a:rPr kumimoji="1" lang="zh-CN" altLang="en-US" dirty="0"/>
              <a:t>特斯拉与租赁</a:t>
            </a:r>
          </a:p>
        </p:txBody>
      </p:sp>
      <p:pic>
        <p:nvPicPr>
          <p:cNvPr id="3" name="图片 2">
            <a:extLst>
              <a:ext uri="{FF2B5EF4-FFF2-40B4-BE49-F238E27FC236}">
                <a16:creationId xmlns:a16="http://schemas.microsoft.com/office/drawing/2014/main" id="{B0705B17-4FC7-1C65-0098-426B52B73103}"/>
              </a:ext>
            </a:extLst>
          </p:cNvPr>
          <p:cNvPicPr>
            <a:picLocks noChangeAspect="1"/>
          </p:cNvPicPr>
          <p:nvPr/>
        </p:nvPicPr>
        <p:blipFill>
          <a:blip r:embed="rId2"/>
          <a:stretch>
            <a:fillRect/>
          </a:stretch>
        </p:blipFill>
        <p:spPr>
          <a:xfrm>
            <a:off x="1372430" y="2163572"/>
            <a:ext cx="9447140" cy="2289485"/>
          </a:xfrm>
          <a:prstGeom prst="rect">
            <a:avLst/>
          </a:prstGeom>
        </p:spPr>
      </p:pic>
      <p:sp>
        <p:nvSpPr>
          <p:cNvPr id="5" name="矩形 4">
            <a:extLst>
              <a:ext uri="{FF2B5EF4-FFF2-40B4-BE49-F238E27FC236}">
                <a16:creationId xmlns:a16="http://schemas.microsoft.com/office/drawing/2014/main" id="{616EC0CB-9AC3-AA63-FC08-8F53D7E07256}"/>
              </a:ext>
            </a:extLst>
          </p:cNvPr>
          <p:cNvSpPr/>
          <p:nvPr/>
        </p:nvSpPr>
        <p:spPr>
          <a:xfrm>
            <a:off x="1282700" y="3605214"/>
            <a:ext cx="9536870" cy="73818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913325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0FA041-8426-C521-CFE2-7AB611F6A854}"/>
              </a:ext>
            </a:extLst>
          </p:cNvPr>
          <p:cNvSpPr>
            <a:spLocks noGrp="1"/>
          </p:cNvSpPr>
          <p:nvPr>
            <p:ph type="sldNum" sz="quarter" idx="10"/>
          </p:nvPr>
        </p:nvSpPr>
        <p:spPr/>
        <p:txBody>
          <a:bodyPr/>
          <a:lstStyle/>
          <a:p>
            <a:fld id="{F56ABC50-C693-6145-8FE9-48A83A944B62}" type="slidenum">
              <a:rPr kumimoji="1" lang="zh-CN" altLang="en-US" smtClean="0"/>
              <a:pPr/>
              <a:t>33</a:t>
            </a:fld>
            <a:endParaRPr kumimoji="1" lang="zh-CN" altLang="en-US"/>
          </a:p>
        </p:txBody>
      </p:sp>
      <p:sp>
        <p:nvSpPr>
          <p:cNvPr id="4" name="标题 1">
            <a:extLst>
              <a:ext uri="{FF2B5EF4-FFF2-40B4-BE49-F238E27FC236}">
                <a16:creationId xmlns:a16="http://schemas.microsoft.com/office/drawing/2014/main" id="{B59A9F11-9D00-C705-4AAB-1ECA904152D4}"/>
              </a:ext>
            </a:extLst>
          </p:cNvPr>
          <p:cNvSpPr txBox="1">
            <a:spLocks/>
          </p:cNvSpPr>
          <p:nvPr/>
        </p:nvSpPr>
        <p:spPr>
          <a:xfrm>
            <a:off x="939114" y="365126"/>
            <a:ext cx="8427308" cy="821124"/>
          </a:xfrm>
          <a:prstGeom prst="rect">
            <a:avLst/>
          </a:prstGeom>
        </p:spPr>
        <p:txBody>
          <a:bodyPr/>
          <a:lstStyle>
            <a:lvl1pPr algn="l" defTabSz="914400" rtl="0" eaLnBrk="1" latinLnBrk="0" hangingPunct="1">
              <a:lnSpc>
                <a:spcPct val="90000"/>
              </a:lnSpc>
              <a:spcBef>
                <a:spcPct val="0"/>
              </a:spcBef>
              <a:buNone/>
              <a:defRPr sz="43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stStyle>
          <a:p>
            <a:r>
              <a:rPr kumimoji="1" lang="zh-CN" altLang="en-US" dirty="0"/>
              <a:t>特斯拉与租赁</a:t>
            </a:r>
          </a:p>
        </p:txBody>
      </p:sp>
      <p:pic>
        <p:nvPicPr>
          <p:cNvPr id="3" name="图片 2">
            <a:extLst>
              <a:ext uri="{FF2B5EF4-FFF2-40B4-BE49-F238E27FC236}">
                <a16:creationId xmlns:a16="http://schemas.microsoft.com/office/drawing/2014/main" id="{36519DD0-7408-D4D1-807B-1E7A0F6E1CA6}"/>
              </a:ext>
            </a:extLst>
          </p:cNvPr>
          <p:cNvPicPr>
            <a:picLocks noChangeAspect="1"/>
          </p:cNvPicPr>
          <p:nvPr/>
        </p:nvPicPr>
        <p:blipFill>
          <a:blip r:embed="rId2"/>
          <a:stretch>
            <a:fillRect/>
          </a:stretch>
        </p:blipFill>
        <p:spPr>
          <a:xfrm>
            <a:off x="851805" y="2243127"/>
            <a:ext cx="10488389" cy="2371745"/>
          </a:xfrm>
          <a:prstGeom prst="rect">
            <a:avLst/>
          </a:prstGeom>
        </p:spPr>
      </p:pic>
      <p:sp>
        <p:nvSpPr>
          <p:cNvPr id="5" name="矩形 4">
            <a:extLst>
              <a:ext uri="{FF2B5EF4-FFF2-40B4-BE49-F238E27FC236}">
                <a16:creationId xmlns:a16="http://schemas.microsoft.com/office/drawing/2014/main" id="{F330F73D-9008-DB90-5FAC-B56AB8D51FCB}"/>
              </a:ext>
            </a:extLst>
          </p:cNvPr>
          <p:cNvSpPr/>
          <p:nvPr/>
        </p:nvSpPr>
        <p:spPr>
          <a:xfrm>
            <a:off x="939112" y="3604880"/>
            <a:ext cx="10254403" cy="2286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B081FA6D-0748-3CFF-DC66-9C82598BC7EA}"/>
              </a:ext>
            </a:extLst>
          </p:cNvPr>
          <p:cNvSpPr/>
          <p:nvPr/>
        </p:nvSpPr>
        <p:spPr>
          <a:xfrm>
            <a:off x="939113" y="4107816"/>
            <a:ext cx="10254403" cy="2286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71963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0FA041-8426-C521-CFE2-7AB611F6A854}"/>
              </a:ext>
            </a:extLst>
          </p:cNvPr>
          <p:cNvSpPr>
            <a:spLocks noGrp="1"/>
          </p:cNvSpPr>
          <p:nvPr>
            <p:ph type="sldNum" sz="quarter" idx="10"/>
          </p:nvPr>
        </p:nvSpPr>
        <p:spPr/>
        <p:txBody>
          <a:bodyPr/>
          <a:lstStyle/>
          <a:p>
            <a:fld id="{F56ABC50-C693-6145-8FE9-48A83A944B62}" type="slidenum">
              <a:rPr kumimoji="1" lang="zh-CN" altLang="en-US" smtClean="0"/>
              <a:pPr/>
              <a:t>34</a:t>
            </a:fld>
            <a:endParaRPr kumimoji="1" lang="zh-CN" altLang="en-US"/>
          </a:p>
        </p:txBody>
      </p:sp>
      <p:sp>
        <p:nvSpPr>
          <p:cNvPr id="4" name="标题 1">
            <a:extLst>
              <a:ext uri="{FF2B5EF4-FFF2-40B4-BE49-F238E27FC236}">
                <a16:creationId xmlns:a16="http://schemas.microsoft.com/office/drawing/2014/main" id="{B59A9F11-9D00-C705-4AAB-1ECA904152D4}"/>
              </a:ext>
            </a:extLst>
          </p:cNvPr>
          <p:cNvSpPr txBox="1">
            <a:spLocks/>
          </p:cNvSpPr>
          <p:nvPr/>
        </p:nvSpPr>
        <p:spPr>
          <a:xfrm>
            <a:off x="939114" y="365126"/>
            <a:ext cx="8427308" cy="821124"/>
          </a:xfrm>
          <a:prstGeom prst="rect">
            <a:avLst/>
          </a:prstGeom>
        </p:spPr>
        <p:txBody>
          <a:bodyPr/>
          <a:lstStyle>
            <a:lvl1pPr algn="l" defTabSz="914400" rtl="0" eaLnBrk="1" latinLnBrk="0" hangingPunct="1">
              <a:lnSpc>
                <a:spcPct val="90000"/>
              </a:lnSpc>
              <a:spcBef>
                <a:spcPct val="0"/>
              </a:spcBef>
              <a:buNone/>
              <a:defRPr sz="43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stStyle>
          <a:p>
            <a:r>
              <a:rPr kumimoji="1" lang="zh-CN" altLang="en-US" dirty="0"/>
              <a:t>特斯拉与租赁</a:t>
            </a:r>
          </a:p>
        </p:txBody>
      </p:sp>
      <p:pic>
        <p:nvPicPr>
          <p:cNvPr id="5" name="图片 4">
            <a:extLst>
              <a:ext uri="{FF2B5EF4-FFF2-40B4-BE49-F238E27FC236}">
                <a16:creationId xmlns:a16="http://schemas.microsoft.com/office/drawing/2014/main" id="{DF3F5FAA-0044-E69D-C347-5947E09B11AA}"/>
              </a:ext>
            </a:extLst>
          </p:cNvPr>
          <p:cNvPicPr>
            <a:picLocks noChangeAspect="1"/>
          </p:cNvPicPr>
          <p:nvPr/>
        </p:nvPicPr>
        <p:blipFill>
          <a:blip r:embed="rId2"/>
          <a:stretch>
            <a:fillRect/>
          </a:stretch>
        </p:blipFill>
        <p:spPr>
          <a:xfrm>
            <a:off x="1013067" y="1605844"/>
            <a:ext cx="10165866" cy="3646312"/>
          </a:xfrm>
          <a:prstGeom prst="rect">
            <a:avLst/>
          </a:prstGeom>
        </p:spPr>
      </p:pic>
      <p:sp>
        <p:nvSpPr>
          <p:cNvPr id="3" name="矩形 2">
            <a:extLst>
              <a:ext uri="{FF2B5EF4-FFF2-40B4-BE49-F238E27FC236}">
                <a16:creationId xmlns:a16="http://schemas.microsoft.com/office/drawing/2014/main" id="{429F3687-08B3-674E-7EE5-82C6D6CBE2A2}"/>
              </a:ext>
            </a:extLst>
          </p:cNvPr>
          <p:cNvSpPr/>
          <p:nvPr/>
        </p:nvSpPr>
        <p:spPr>
          <a:xfrm>
            <a:off x="1013067" y="4595647"/>
            <a:ext cx="10254403" cy="2286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A905209B-4A2A-0990-0244-5A9CB0009188}"/>
              </a:ext>
            </a:extLst>
          </p:cNvPr>
          <p:cNvSpPr/>
          <p:nvPr/>
        </p:nvSpPr>
        <p:spPr>
          <a:xfrm>
            <a:off x="1013067" y="4824248"/>
            <a:ext cx="10254403" cy="2286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F628558A-2EF0-BA35-C99E-EF36EB739B8C}"/>
              </a:ext>
            </a:extLst>
          </p:cNvPr>
          <p:cNvSpPr/>
          <p:nvPr/>
        </p:nvSpPr>
        <p:spPr>
          <a:xfrm>
            <a:off x="1013067" y="4157249"/>
            <a:ext cx="10254403" cy="2286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47580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BDAD05-B6F9-6CF4-1EE3-7D8339322FDC}"/>
              </a:ext>
            </a:extLst>
          </p:cNvPr>
          <p:cNvSpPr>
            <a:spLocks noGrp="1"/>
          </p:cNvSpPr>
          <p:nvPr>
            <p:ph type="title"/>
          </p:nvPr>
        </p:nvSpPr>
        <p:spPr/>
        <p:txBody>
          <a:bodyPr/>
          <a:lstStyle/>
          <a:p>
            <a:r>
              <a:rPr kumimoji="1" lang="zh-CN" altLang="en-US" dirty="0"/>
              <a:t>特斯拉与证券</a:t>
            </a:r>
          </a:p>
        </p:txBody>
      </p:sp>
      <p:sp>
        <p:nvSpPr>
          <p:cNvPr id="3" name="灯片编号占位符 2">
            <a:extLst>
              <a:ext uri="{FF2B5EF4-FFF2-40B4-BE49-F238E27FC236}">
                <a16:creationId xmlns:a16="http://schemas.microsoft.com/office/drawing/2014/main" id="{53B83748-A12F-DC43-26C0-ECC155C32D97}"/>
              </a:ext>
            </a:extLst>
          </p:cNvPr>
          <p:cNvSpPr>
            <a:spLocks noGrp="1"/>
          </p:cNvSpPr>
          <p:nvPr>
            <p:ph type="sldNum" sz="quarter" idx="10"/>
          </p:nvPr>
        </p:nvSpPr>
        <p:spPr/>
        <p:txBody>
          <a:bodyPr/>
          <a:lstStyle/>
          <a:p>
            <a:fld id="{F56ABC50-C693-6145-8FE9-48A83A944B62}" type="slidenum">
              <a:rPr kumimoji="1" lang="zh-CN" altLang="en-US" smtClean="0"/>
              <a:pPr/>
              <a:t>35</a:t>
            </a:fld>
            <a:endParaRPr kumimoji="1" lang="zh-CN" altLang="en-US"/>
          </a:p>
        </p:txBody>
      </p:sp>
      <p:grpSp>
        <p:nvGrpSpPr>
          <p:cNvPr id="7" name="组合 6">
            <a:extLst>
              <a:ext uri="{FF2B5EF4-FFF2-40B4-BE49-F238E27FC236}">
                <a16:creationId xmlns:a16="http://schemas.microsoft.com/office/drawing/2014/main" id="{3C251ADB-C7C3-94E7-E546-8186079A7C0B}"/>
              </a:ext>
            </a:extLst>
          </p:cNvPr>
          <p:cNvGrpSpPr/>
          <p:nvPr/>
        </p:nvGrpSpPr>
        <p:grpSpPr>
          <a:xfrm>
            <a:off x="2124577" y="2026883"/>
            <a:ext cx="8114935" cy="2643972"/>
            <a:chOff x="2209800" y="247723"/>
            <a:chExt cx="7772400" cy="2183002"/>
          </a:xfrm>
        </p:grpSpPr>
        <p:pic>
          <p:nvPicPr>
            <p:cNvPr id="5" name="图片 4">
              <a:extLst>
                <a:ext uri="{FF2B5EF4-FFF2-40B4-BE49-F238E27FC236}">
                  <a16:creationId xmlns:a16="http://schemas.microsoft.com/office/drawing/2014/main" id="{B105F0A8-4BDE-C59C-723C-4885410D3E22}"/>
                </a:ext>
              </a:extLst>
            </p:cNvPr>
            <p:cNvPicPr>
              <a:picLocks noChangeAspect="1"/>
            </p:cNvPicPr>
            <p:nvPr/>
          </p:nvPicPr>
          <p:blipFill rotWithShape="1">
            <a:blip r:embed="rId2"/>
            <a:srcRect t="95073"/>
            <a:stretch/>
          </p:blipFill>
          <p:spPr>
            <a:xfrm>
              <a:off x="2209800" y="2125925"/>
              <a:ext cx="7772400" cy="304800"/>
            </a:xfrm>
            <a:prstGeom prst="rect">
              <a:avLst/>
            </a:prstGeom>
          </p:spPr>
        </p:pic>
        <p:pic>
          <p:nvPicPr>
            <p:cNvPr id="6" name="图片 5">
              <a:extLst>
                <a:ext uri="{FF2B5EF4-FFF2-40B4-BE49-F238E27FC236}">
                  <a16:creationId xmlns:a16="http://schemas.microsoft.com/office/drawing/2014/main" id="{0C6B6D5C-2577-8C27-E26D-9A275351E0F2}"/>
                </a:ext>
              </a:extLst>
            </p:cNvPr>
            <p:cNvPicPr>
              <a:picLocks noChangeAspect="1"/>
            </p:cNvPicPr>
            <p:nvPr/>
          </p:nvPicPr>
          <p:blipFill rotWithShape="1">
            <a:blip r:embed="rId2"/>
            <a:srcRect b="69659"/>
            <a:stretch/>
          </p:blipFill>
          <p:spPr>
            <a:xfrm>
              <a:off x="2209800" y="247723"/>
              <a:ext cx="7772400" cy="1877053"/>
            </a:xfrm>
            <a:prstGeom prst="rect">
              <a:avLst/>
            </a:prstGeom>
          </p:spPr>
        </p:pic>
      </p:grpSp>
      <p:sp>
        <p:nvSpPr>
          <p:cNvPr id="4" name="矩形 3">
            <a:extLst>
              <a:ext uri="{FF2B5EF4-FFF2-40B4-BE49-F238E27FC236}">
                <a16:creationId xmlns:a16="http://schemas.microsoft.com/office/drawing/2014/main" id="{5207F120-F470-D3F6-50A1-711D18691CF3}"/>
              </a:ext>
            </a:extLst>
          </p:cNvPr>
          <p:cNvSpPr/>
          <p:nvPr/>
        </p:nvSpPr>
        <p:spPr>
          <a:xfrm>
            <a:off x="-2054035" y="1782279"/>
            <a:ext cx="2054035" cy="1015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r>
              <a:rPr kumimoji="1" lang="zh-CN" altLang="en-US" dirty="0"/>
              <a:t> 回购需不需要过中介（时间）</a:t>
            </a:r>
            <a:endParaRPr kumimoji="1" lang="en-US" altLang="zh-CN" dirty="0"/>
          </a:p>
          <a:p>
            <a:pPr algn="ctr"/>
            <a:r>
              <a:rPr kumimoji="1" lang="en-US" altLang="zh-CN" dirty="0"/>
              <a:t>2.</a:t>
            </a:r>
            <a:r>
              <a:rPr kumimoji="1" lang="zh-CN" altLang="en-US" dirty="0"/>
              <a:t> 股权激励</a:t>
            </a:r>
          </a:p>
        </p:txBody>
      </p:sp>
    </p:spTree>
    <p:extLst>
      <p:ext uri="{BB962C8B-B14F-4D97-AF65-F5344CB8AC3E}">
        <p14:creationId xmlns:p14="http://schemas.microsoft.com/office/powerpoint/2010/main" val="7182265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BDAD05-B6F9-6CF4-1EE3-7D8339322FDC}"/>
              </a:ext>
            </a:extLst>
          </p:cNvPr>
          <p:cNvSpPr>
            <a:spLocks noGrp="1"/>
          </p:cNvSpPr>
          <p:nvPr>
            <p:ph type="title"/>
          </p:nvPr>
        </p:nvSpPr>
        <p:spPr/>
        <p:txBody>
          <a:bodyPr/>
          <a:lstStyle/>
          <a:p>
            <a:r>
              <a:rPr kumimoji="1" lang="zh-CN" altLang="en-US" dirty="0"/>
              <a:t>特斯拉与证券</a:t>
            </a:r>
          </a:p>
        </p:txBody>
      </p:sp>
      <p:sp>
        <p:nvSpPr>
          <p:cNvPr id="3" name="灯片编号占位符 2">
            <a:extLst>
              <a:ext uri="{FF2B5EF4-FFF2-40B4-BE49-F238E27FC236}">
                <a16:creationId xmlns:a16="http://schemas.microsoft.com/office/drawing/2014/main" id="{53B83748-A12F-DC43-26C0-ECC155C32D97}"/>
              </a:ext>
            </a:extLst>
          </p:cNvPr>
          <p:cNvSpPr>
            <a:spLocks noGrp="1"/>
          </p:cNvSpPr>
          <p:nvPr>
            <p:ph type="sldNum" sz="quarter" idx="10"/>
          </p:nvPr>
        </p:nvSpPr>
        <p:spPr/>
        <p:txBody>
          <a:bodyPr/>
          <a:lstStyle/>
          <a:p>
            <a:fld id="{F56ABC50-C693-6145-8FE9-48A83A944B62}" type="slidenum">
              <a:rPr kumimoji="1" lang="zh-CN" altLang="en-US" smtClean="0"/>
              <a:pPr/>
              <a:t>36</a:t>
            </a:fld>
            <a:endParaRPr kumimoji="1" lang="zh-CN" altLang="en-US"/>
          </a:p>
        </p:txBody>
      </p:sp>
      <p:sp>
        <p:nvSpPr>
          <p:cNvPr id="4" name="矩形 3">
            <a:extLst>
              <a:ext uri="{FF2B5EF4-FFF2-40B4-BE49-F238E27FC236}">
                <a16:creationId xmlns:a16="http://schemas.microsoft.com/office/drawing/2014/main" id="{5207F120-F470-D3F6-50A1-711D18691CF3}"/>
              </a:ext>
            </a:extLst>
          </p:cNvPr>
          <p:cNvSpPr/>
          <p:nvPr/>
        </p:nvSpPr>
        <p:spPr>
          <a:xfrm>
            <a:off x="-2054035" y="1782279"/>
            <a:ext cx="2054035" cy="1015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r>
              <a:rPr kumimoji="1" lang="zh-CN" altLang="en-US" dirty="0"/>
              <a:t> 回购需不需要过中介（时间）</a:t>
            </a:r>
            <a:endParaRPr kumimoji="1" lang="en-US" altLang="zh-CN" dirty="0"/>
          </a:p>
          <a:p>
            <a:pPr algn="ctr"/>
            <a:r>
              <a:rPr kumimoji="1" lang="en-US" altLang="zh-CN" dirty="0"/>
              <a:t>2.</a:t>
            </a:r>
            <a:r>
              <a:rPr kumimoji="1" lang="zh-CN" altLang="en-US" dirty="0"/>
              <a:t> 股权激励</a:t>
            </a:r>
          </a:p>
        </p:txBody>
      </p:sp>
      <p:graphicFrame>
        <p:nvGraphicFramePr>
          <p:cNvPr id="9" name="表格 8">
            <a:extLst>
              <a:ext uri="{FF2B5EF4-FFF2-40B4-BE49-F238E27FC236}">
                <a16:creationId xmlns:a16="http://schemas.microsoft.com/office/drawing/2014/main" id="{507C729D-88F9-4952-AAEB-0C871C8BC187}"/>
              </a:ext>
            </a:extLst>
          </p:cNvPr>
          <p:cNvGraphicFramePr>
            <a:graphicFrameLocks noGrp="1"/>
          </p:cNvGraphicFramePr>
          <p:nvPr>
            <p:extLst>
              <p:ext uri="{D42A27DB-BD31-4B8C-83A1-F6EECF244321}">
                <p14:modId xmlns:p14="http://schemas.microsoft.com/office/powerpoint/2010/main" val="1726040387"/>
              </p:ext>
            </p:extLst>
          </p:nvPr>
        </p:nvGraphicFramePr>
        <p:xfrm>
          <a:off x="1870742" y="1319854"/>
          <a:ext cx="8780781" cy="4758163"/>
        </p:xfrm>
        <a:graphic>
          <a:graphicData uri="http://schemas.openxmlformats.org/drawingml/2006/table">
            <a:tbl>
              <a:tblPr>
                <a:tableStyleId>{5C22544A-7EE6-4342-B048-85BDC9FD1C3A}</a:tableStyleId>
              </a:tblPr>
              <a:tblGrid>
                <a:gridCol w="1692616">
                  <a:extLst>
                    <a:ext uri="{9D8B030D-6E8A-4147-A177-3AD203B41FA5}">
                      <a16:colId xmlns:a16="http://schemas.microsoft.com/office/drawing/2014/main" val="2993675718"/>
                    </a:ext>
                  </a:extLst>
                </a:gridCol>
                <a:gridCol w="2218475">
                  <a:extLst>
                    <a:ext uri="{9D8B030D-6E8A-4147-A177-3AD203B41FA5}">
                      <a16:colId xmlns:a16="http://schemas.microsoft.com/office/drawing/2014/main" val="1453756415"/>
                    </a:ext>
                  </a:extLst>
                </a:gridCol>
                <a:gridCol w="1916426">
                  <a:extLst>
                    <a:ext uri="{9D8B030D-6E8A-4147-A177-3AD203B41FA5}">
                      <a16:colId xmlns:a16="http://schemas.microsoft.com/office/drawing/2014/main" val="2430757688"/>
                    </a:ext>
                  </a:extLst>
                </a:gridCol>
                <a:gridCol w="2953264">
                  <a:extLst>
                    <a:ext uri="{9D8B030D-6E8A-4147-A177-3AD203B41FA5}">
                      <a16:colId xmlns:a16="http://schemas.microsoft.com/office/drawing/2014/main" val="2136896478"/>
                    </a:ext>
                  </a:extLst>
                </a:gridCol>
              </a:tblGrid>
              <a:tr h="365339">
                <a:tc gridSpan="4">
                  <a:txBody>
                    <a:bodyPr/>
                    <a:lstStyle/>
                    <a:p>
                      <a:pPr algn="ctr" fontAlgn="b">
                        <a:lnSpc>
                          <a:spcPct val="150000"/>
                        </a:lnSpc>
                      </a:pPr>
                      <a:r>
                        <a:rPr lang="zh-CN" altLang="en-US" sz="16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历次增发配股和拆股历史</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pPr algn="ctr" fontAlgn="b">
                        <a:lnSpc>
                          <a:spcPct val="150000"/>
                        </a:lnSpc>
                      </a:pPr>
                      <a:endParaRPr lang="zh-CN" altLang="en-US" sz="12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9525" marR="9525" marT="9525" marB="0" anchor="b"/>
                </a:tc>
                <a:tc hMerge="1">
                  <a:txBody>
                    <a:bodyPr/>
                    <a:lstStyle/>
                    <a:p>
                      <a:pPr algn="ctr" fontAlgn="b">
                        <a:lnSpc>
                          <a:spcPct val="150000"/>
                        </a:lnSpc>
                      </a:pPr>
                      <a:endParaRPr lang="en-US" altLang="zh-CN" sz="12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9525" marR="9525" marT="9525" marB="0" anchor="b"/>
                </a:tc>
                <a:tc hMerge="1">
                  <a:txBody>
                    <a:bodyPr/>
                    <a:lstStyle/>
                    <a:p>
                      <a:pPr algn="ctr" fontAlgn="b">
                        <a:lnSpc>
                          <a:spcPct val="150000"/>
                        </a:lnSpc>
                      </a:pPr>
                      <a:endParaRPr lang="zh-CN" altLang="en-US" sz="12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9525" marR="9525" marT="9525" marB="0" anchor="b"/>
                </a:tc>
                <a:extLst>
                  <a:ext uri="{0D108BD9-81ED-4DB2-BD59-A6C34878D82A}">
                    <a16:rowId xmlns:a16="http://schemas.microsoft.com/office/drawing/2014/main" val="1788444810"/>
                  </a:ext>
                </a:extLst>
              </a:tr>
              <a:tr h="365339">
                <a:tc>
                  <a:txBody>
                    <a:bodyPr/>
                    <a:lstStyle/>
                    <a:p>
                      <a:pPr algn="ctr" fontAlgn="b">
                        <a:lnSpc>
                          <a:spcPct val="150000"/>
                        </a:lnSpc>
                      </a:pPr>
                      <a:r>
                        <a:rPr lang="zh-CN" altLang="en-US" sz="1600" u="none" strike="noStrike" dirty="0">
                          <a:effectLst/>
                          <a:latin typeface="Times New Roman" panose="02020603050405020304" pitchFamily="18" charset="0"/>
                          <a:ea typeface="SimSun" panose="02010600030101010101" pitchFamily="2" charset="-122"/>
                          <a:cs typeface="Times New Roman" panose="02020603050405020304" pitchFamily="18" charset="0"/>
                        </a:rPr>
                        <a:t>日期</a:t>
                      </a:r>
                      <a:endParaRPr lang="zh-CN" altLang="en-US"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50000"/>
                        </a:lnSpc>
                      </a:pPr>
                      <a:r>
                        <a:rPr lang="zh-CN" altLang="en-US" sz="1600" u="none" strike="noStrike" dirty="0">
                          <a:effectLst/>
                          <a:latin typeface="Times New Roman" panose="02020603050405020304" pitchFamily="18" charset="0"/>
                          <a:ea typeface="SimSun" panose="02010600030101010101" pitchFamily="2" charset="-122"/>
                          <a:cs typeface="Times New Roman" panose="02020603050405020304" pitchFamily="18" charset="0"/>
                        </a:rPr>
                        <a:t>发行方式</a:t>
                      </a:r>
                      <a:endParaRPr lang="zh-CN" altLang="en-US"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50000"/>
                        </a:lnSpc>
                      </a:pPr>
                      <a:r>
                        <a:rPr lang="zh-CN" altLang="en-US" sz="1600" u="none" strike="noStrike" dirty="0">
                          <a:effectLst/>
                          <a:latin typeface="Times New Roman" panose="02020603050405020304" pitchFamily="18" charset="0"/>
                          <a:ea typeface="SimSun" panose="02010600030101010101" pitchFamily="2" charset="-122"/>
                          <a:cs typeface="Times New Roman" panose="02020603050405020304" pitchFamily="18" charset="0"/>
                        </a:rPr>
                        <a:t>发行价格</a:t>
                      </a:r>
                      <a:r>
                        <a:rPr lang="en-US" altLang="zh-CN" sz="1600" u="none" strike="noStrike" dirty="0">
                          <a:effectLst/>
                          <a:latin typeface="Times New Roman" panose="02020603050405020304" pitchFamily="18" charset="0"/>
                          <a:ea typeface="SimSun" panose="02010600030101010101" pitchFamily="2" charset="-122"/>
                          <a:cs typeface="Times New Roman" panose="02020603050405020304" pitchFamily="18" charset="0"/>
                        </a:rPr>
                        <a:t>(</a:t>
                      </a:r>
                      <a:r>
                        <a:rPr lang="zh-CN" altLang="en-US" sz="1600" u="none" strike="noStrike" dirty="0">
                          <a:effectLst/>
                          <a:latin typeface="Times New Roman" panose="02020603050405020304" pitchFamily="18" charset="0"/>
                          <a:ea typeface="SimSun" panose="02010600030101010101" pitchFamily="2" charset="-122"/>
                          <a:cs typeface="Times New Roman" panose="02020603050405020304" pitchFamily="18" charset="0"/>
                        </a:rPr>
                        <a:t>美元</a:t>
                      </a:r>
                      <a:r>
                        <a:rPr lang="en-US" altLang="zh-CN" sz="1600" u="none" strike="noStrike" dirty="0">
                          <a:effectLst/>
                          <a:latin typeface="Times New Roman" panose="02020603050405020304" pitchFamily="18" charset="0"/>
                          <a:ea typeface="SimSun" panose="02010600030101010101" pitchFamily="2" charset="-122"/>
                          <a:cs typeface="Times New Roman" panose="02020603050405020304" pitchFamily="18" charset="0"/>
                        </a:rPr>
                        <a:t>/</a:t>
                      </a:r>
                      <a:r>
                        <a:rPr lang="zh-CN" altLang="en-US" sz="1600" u="none" strike="noStrike" dirty="0">
                          <a:effectLst/>
                          <a:latin typeface="Times New Roman" panose="02020603050405020304" pitchFamily="18" charset="0"/>
                          <a:ea typeface="SimSun" panose="02010600030101010101" pitchFamily="2" charset="-122"/>
                          <a:cs typeface="Times New Roman" panose="02020603050405020304" pitchFamily="18" charset="0"/>
                        </a:rPr>
                        <a:t>股</a:t>
                      </a:r>
                      <a:r>
                        <a:rPr lang="en-US" altLang="zh-CN" sz="1600" u="none" strike="noStrike"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50000"/>
                        </a:lnSpc>
                      </a:pPr>
                      <a:r>
                        <a:rPr lang="zh-CN" altLang="en-US"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变动后的流通普通股数（万股）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85877734"/>
                  </a:ext>
                </a:extLst>
              </a:tr>
              <a:tr h="366135">
                <a:tc>
                  <a:txBody>
                    <a:bodyPr/>
                    <a:lstStyle/>
                    <a:p>
                      <a:pPr algn="ctr" fontAlgn="b">
                        <a:lnSpc>
                          <a:spcPct val="150000"/>
                        </a:lnSpc>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2010-07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50000"/>
                        </a:lnSpc>
                      </a:pPr>
                      <a:r>
                        <a:rPr lang="zh-CN" altLang="en-US"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公开发售</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lnSpc>
                          <a:spcPct val="150000"/>
                        </a:lnSpc>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17.00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lnSpc>
                          <a:spcPct val="150000"/>
                        </a:lnSpc>
                      </a:pPr>
                      <a:endPar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744907"/>
                  </a:ext>
                </a:extLst>
              </a:tr>
              <a:tr h="366135">
                <a:tc>
                  <a:txBody>
                    <a:bodyPr/>
                    <a:lstStyle/>
                    <a:p>
                      <a:pPr algn="ctr" fontAlgn="b">
                        <a:lnSpc>
                          <a:spcPct val="150000"/>
                        </a:lnSpc>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2010-11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50000"/>
                        </a:lnSpc>
                      </a:pPr>
                      <a:r>
                        <a:rPr lang="zh-CN" altLang="en-US"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公开发售</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lnSpc>
                          <a:spcPct val="150000"/>
                        </a:lnSpc>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21.15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b" latinLnBrk="0" hangingPunct="1">
                        <a:lnSpc>
                          <a:spcPct val="150000"/>
                        </a:lnSpc>
                        <a:spcBef>
                          <a:spcPts val="0"/>
                        </a:spcBef>
                        <a:spcAft>
                          <a:spcPts val="0"/>
                        </a:spcAft>
                        <a:buClrTx/>
                        <a:buSzTx/>
                        <a:buFontTx/>
                        <a:buNone/>
                        <a:tabLst/>
                        <a:defRPr/>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9490.84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8176056"/>
                  </a:ext>
                </a:extLst>
              </a:tr>
              <a:tr h="366135">
                <a:tc>
                  <a:txBody>
                    <a:bodyPr/>
                    <a:lstStyle/>
                    <a:p>
                      <a:pPr algn="ctr" fontAlgn="b">
                        <a:lnSpc>
                          <a:spcPct val="150000"/>
                        </a:lnSpc>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2011-06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50000"/>
                        </a:lnSpc>
                      </a:pPr>
                      <a:r>
                        <a:rPr lang="zh-CN" altLang="en-US"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公开发售</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lnSpc>
                          <a:spcPct val="150000"/>
                        </a:lnSpc>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28.76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lnSpc>
                          <a:spcPct val="150000"/>
                        </a:lnSpc>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10453.03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2442548"/>
                  </a:ext>
                </a:extLst>
              </a:tr>
              <a:tr h="366135">
                <a:tc>
                  <a:txBody>
                    <a:bodyPr/>
                    <a:lstStyle/>
                    <a:p>
                      <a:pPr algn="ctr" fontAlgn="b">
                        <a:lnSpc>
                          <a:spcPct val="150000"/>
                        </a:lnSpc>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2012-10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50000"/>
                        </a:lnSpc>
                      </a:pPr>
                      <a:r>
                        <a:rPr lang="zh-CN" altLang="en-US"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公开发售</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lnSpc>
                          <a:spcPct val="150000"/>
                        </a:lnSpc>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28.25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lnSpc>
                          <a:spcPct val="150000"/>
                        </a:lnSpc>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11421.43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0860194"/>
                  </a:ext>
                </a:extLst>
              </a:tr>
              <a:tr h="366135">
                <a:tc>
                  <a:txBody>
                    <a:bodyPr/>
                    <a:lstStyle/>
                    <a:p>
                      <a:pPr algn="ctr" fontAlgn="b">
                        <a:lnSpc>
                          <a:spcPct val="150000"/>
                        </a:lnSpc>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2013-05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50000"/>
                        </a:lnSpc>
                      </a:pPr>
                      <a:r>
                        <a:rPr lang="zh-CN" altLang="en-US"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公开发售</a:t>
                      </a: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&amp;</a:t>
                      </a:r>
                      <a:r>
                        <a:rPr lang="zh-CN" altLang="en-US"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定向增发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lnSpc>
                          <a:spcPct val="150000"/>
                        </a:lnSpc>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92.25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lnSpc>
                          <a:spcPct val="150000"/>
                        </a:lnSpc>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12309.10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114273"/>
                  </a:ext>
                </a:extLst>
              </a:tr>
              <a:tr h="366135">
                <a:tc>
                  <a:txBody>
                    <a:bodyPr/>
                    <a:lstStyle/>
                    <a:p>
                      <a:pPr algn="ctr" fontAlgn="b">
                        <a:lnSpc>
                          <a:spcPct val="150000"/>
                        </a:lnSpc>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2015-08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50000"/>
                        </a:lnSpc>
                      </a:pPr>
                      <a:r>
                        <a:rPr lang="zh-CN" altLang="en-US"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公开发售</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lnSpc>
                          <a:spcPct val="150000"/>
                        </a:lnSpc>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242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lnSpc>
                          <a:spcPct val="150000"/>
                        </a:lnSpc>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13142.50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722795"/>
                  </a:ext>
                </a:extLst>
              </a:tr>
              <a:tr h="366135">
                <a:tc>
                  <a:txBody>
                    <a:bodyPr/>
                    <a:lstStyle/>
                    <a:p>
                      <a:pPr algn="ctr" fontAlgn="b">
                        <a:lnSpc>
                          <a:spcPct val="150000"/>
                        </a:lnSpc>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2016-05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50000"/>
                        </a:lnSpc>
                      </a:pPr>
                      <a:r>
                        <a:rPr lang="zh-CN" altLang="en-US"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公开发售</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lnSpc>
                          <a:spcPct val="150000"/>
                        </a:lnSpc>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lnSpc>
                          <a:spcPct val="150000"/>
                        </a:lnSpc>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16156.10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4647096"/>
                  </a:ext>
                </a:extLst>
              </a:tr>
              <a:tr h="366135">
                <a:tc>
                  <a:txBody>
                    <a:bodyPr/>
                    <a:lstStyle/>
                    <a:p>
                      <a:pPr algn="ctr" fontAlgn="b">
                        <a:lnSpc>
                          <a:spcPct val="150000"/>
                        </a:lnSpc>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2017-03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50000"/>
                        </a:lnSpc>
                        <a:spcBef>
                          <a:spcPts val="0"/>
                        </a:spcBef>
                        <a:spcAft>
                          <a:spcPts val="0"/>
                        </a:spcAft>
                        <a:buClrTx/>
                        <a:buSzTx/>
                        <a:buFontTx/>
                        <a:buNone/>
                        <a:tabLst/>
                        <a:defRPr/>
                      </a:pPr>
                      <a:r>
                        <a:rPr lang="zh-CN" altLang="en-US"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公开发售</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lnSpc>
                          <a:spcPct val="150000"/>
                        </a:lnSpc>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lnSpc>
                          <a:spcPct val="150000"/>
                        </a:lnSpc>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16879.70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6936290"/>
                  </a:ext>
                </a:extLst>
              </a:tr>
              <a:tr h="366135">
                <a:tc>
                  <a:txBody>
                    <a:bodyPr/>
                    <a:lstStyle/>
                    <a:p>
                      <a:pPr algn="ctr" fontAlgn="b">
                        <a:lnSpc>
                          <a:spcPct val="150000"/>
                        </a:lnSpc>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2019-05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50000"/>
                        </a:lnSpc>
                        <a:spcBef>
                          <a:spcPts val="0"/>
                        </a:spcBef>
                        <a:spcAft>
                          <a:spcPts val="0"/>
                        </a:spcAft>
                        <a:buClrTx/>
                        <a:buSzTx/>
                        <a:buFontTx/>
                        <a:buNone/>
                        <a:tabLst/>
                        <a:defRPr/>
                      </a:pPr>
                      <a:r>
                        <a:rPr lang="zh-CN" altLang="en-US"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公开发售</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lnSpc>
                          <a:spcPct val="150000"/>
                        </a:lnSpc>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lnSpc>
                          <a:spcPct val="150000"/>
                        </a:lnSpc>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17911.80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1873135"/>
                  </a:ext>
                </a:extLst>
              </a:tr>
              <a:tr h="366135">
                <a:tc>
                  <a:txBody>
                    <a:bodyPr/>
                    <a:lstStyle/>
                    <a:p>
                      <a:pPr algn="ctr" fontAlgn="b">
                        <a:lnSpc>
                          <a:spcPct val="150000"/>
                        </a:lnSpc>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2020-08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50000"/>
                        </a:lnSpc>
                        <a:spcBef>
                          <a:spcPts val="0"/>
                        </a:spcBef>
                        <a:spcAft>
                          <a:spcPts val="0"/>
                        </a:spcAft>
                        <a:buClrTx/>
                        <a:buSzTx/>
                        <a:buFontTx/>
                        <a:buNone/>
                        <a:tabLst/>
                        <a:defRPr/>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5:1</a:t>
                      </a:r>
                      <a:r>
                        <a:rPr lang="zh-CN" altLang="en-US"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股票拆分</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lnSpc>
                          <a:spcPct val="150000"/>
                        </a:lnSpc>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lnSpc>
                          <a:spcPct val="150000"/>
                        </a:lnSpc>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93354.01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5549369"/>
                  </a:ext>
                </a:extLst>
              </a:tr>
              <a:tr h="366135">
                <a:tc>
                  <a:txBody>
                    <a:bodyPr/>
                    <a:lstStyle/>
                    <a:p>
                      <a:pPr algn="ctr" fontAlgn="b">
                        <a:lnSpc>
                          <a:spcPct val="150000"/>
                        </a:lnSpc>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2022-08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50000"/>
                        </a:lnSpc>
                        <a:spcBef>
                          <a:spcPts val="0"/>
                        </a:spcBef>
                        <a:spcAft>
                          <a:spcPts val="0"/>
                        </a:spcAft>
                        <a:buClrTx/>
                        <a:buSzTx/>
                        <a:buFontTx/>
                        <a:buNone/>
                        <a:tabLst/>
                        <a:defRPr/>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3:1</a:t>
                      </a:r>
                      <a:r>
                        <a:rPr lang="zh-CN" altLang="en-US"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股票拆分</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lnSpc>
                          <a:spcPct val="150000"/>
                        </a:lnSpc>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lnSpc>
                          <a:spcPct val="150000"/>
                        </a:lnSpc>
                      </a:pPr>
                      <a:r>
                        <a:rPr lang="en-US" altLang="zh-CN" sz="16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313347.00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23034154"/>
                  </a:ext>
                </a:extLst>
              </a:tr>
            </a:tbl>
          </a:graphicData>
        </a:graphic>
      </p:graphicFrame>
    </p:spTree>
    <p:extLst>
      <p:ext uri="{BB962C8B-B14F-4D97-AF65-F5344CB8AC3E}">
        <p14:creationId xmlns:p14="http://schemas.microsoft.com/office/powerpoint/2010/main" val="3078671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BDAD05-B6F9-6CF4-1EE3-7D8339322FDC}"/>
              </a:ext>
            </a:extLst>
          </p:cNvPr>
          <p:cNvSpPr>
            <a:spLocks noGrp="1"/>
          </p:cNvSpPr>
          <p:nvPr>
            <p:ph type="title"/>
          </p:nvPr>
        </p:nvSpPr>
        <p:spPr/>
        <p:txBody>
          <a:bodyPr/>
          <a:lstStyle/>
          <a:p>
            <a:r>
              <a:rPr kumimoji="1" lang="zh-CN" altLang="en-US" dirty="0"/>
              <a:t>特斯拉与证券</a:t>
            </a:r>
          </a:p>
        </p:txBody>
      </p:sp>
      <p:sp>
        <p:nvSpPr>
          <p:cNvPr id="3" name="灯片编号占位符 2">
            <a:extLst>
              <a:ext uri="{FF2B5EF4-FFF2-40B4-BE49-F238E27FC236}">
                <a16:creationId xmlns:a16="http://schemas.microsoft.com/office/drawing/2014/main" id="{53B83748-A12F-DC43-26C0-ECC155C32D97}"/>
              </a:ext>
            </a:extLst>
          </p:cNvPr>
          <p:cNvSpPr>
            <a:spLocks noGrp="1"/>
          </p:cNvSpPr>
          <p:nvPr>
            <p:ph type="sldNum" sz="quarter" idx="10"/>
          </p:nvPr>
        </p:nvSpPr>
        <p:spPr/>
        <p:txBody>
          <a:bodyPr/>
          <a:lstStyle/>
          <a:p>
            <a:fld id="{F56ABC50-C693-6145-8FE9-48A83A944B62}" type="slidenum">
              <a:rPr kumimoji="1" lang="zh-CN" altLang="en-US" smtClean="0"/>
              <a:pPr/>
              <a:t>37</a:t>
            </a:fld>
            <a:endParaRPr kumimoji="1" lang="zh-CN" altLang="en-US"/>
          </a:p>
        </p:txBody>
      </p:sp>
      <p:sp>
        <p:nvSpPr>
          <p:cNvPr id="4" name="矩形 3">
            <a:extLst>
              <a:ext uri="{FF2B5EF4-FFF2-40B4-BE49-F238E27FC236}">
                <a16:creationId xmlns:a16="http://schemas.microsoft.com/office/drawing/2014/main" id="{5207F120-F470-D3F6-50A1-711D18691CF3}"/>
              </a:ext>
            </a:extLst>
          </p:cNvPr>
          <p:cNvSpPr/>
          <p:nvPr/>
        </p:nvSpPr>
        <p:spPr>
          <a:xfrm>
            <a:off x="-2054035" y="1782279"/>
            <a:ext cx="2054035" cy="1015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r>
              <a:rPr kumimoji="1" lang="zh-CN" altLang="en-US" dirty="0"/>
              <a:t> 回购需不需要过中介（时间）</a:t>
            </a:r>
            <a:endParaRPr kumimoji="1" lang="en-US" altLang="zh-CN" dirty="0"/>
          </a:p>
          <a:p>
            <a:pPr algn="ctr"/>
            <a:r>
              <a:rPr kumimoji="1" lang="en-US" altLang="zh-CN" dirty="0"/>
              <a:t>2.</a:t>
            </a:r>
            <a:r>
              <a:rPr kumimoji="1" lang="zh-CN" altLang="en-US" dirty="0"/>
              <a:t> 股权激励</a:t>
            </a:r>
          </a:p>
        </p:txBody>
      </p:sp>
      <p:sp>
        <p:nvSpPr>
          <p:cNvPr id="9" name="内容占位符 3">
            <a:extLst>
              <a:ext uri="{FF2B5EF4-FFF2-40B4-BE49-F238E27FC236}">
                <a16:creationId xmlns:a16="http://schemas.microsoft.com/office/drawing/2014/main" id="{3244FD07-6A0F-960E-641D-8ED7952E47EA}"/>
              </a:ext>
            </a:extLst>
          </p:cNvPr>
          <p:cNvSpPr txBox="1">
            <a:spLocks/>
          </p:cNvSpPr>
          <p:nvPr/>
        </p:nvSpPr>
        <p:spPr>
          <a:xfrm>
            <a:off x="822694" y="1186250"/>
            <a:ext cx="10430192" cy="5025372"/>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9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kumimoji="1" lang="zh-CN" altLang="en-US" dirty="0"/>
              <a:t>自</a:t>
            </a:r>
            <a:r>
              <a:rPr kumimoji="1" lang="en-US" altLang="zh-CN" dirty="0"/>
              <a:t>2010</a:t>
            </a:r>
            <a:r>
              <a:rPr kumimoji="1" lang="zh-CN" altLang="en-US" dirty="0"/>
              <a:t>年</a:t>
            </a:r>
            <a:r>
              <a:rPr kumimoji="1" lang="en-US" altLang="zh-CN" dirty="0"/>
              <a:t>6</a:t>
            </a:r>
            <a:r>
              <a:rPr kumimoji="1" lang="zh-CN" altLang="en-US" dirty="0"/>
              <a:t>月首次公开募股（</a:t>
            </a:r>
            <a:r>
              <a:rPr kumimoji="1" lang="en-US" altLang="zh-CN" dirty="0"/>
              <a:t>IPO</a:t>
            </a:r>
            <a:r>
              <a:rPr kumimoji="1" lang="zh-CN" altLang="en-US" dirty="0"/>
              <a:t>），以</a:t>
            </a:r>
            <a:r>
              <a:rPr kumimoji="1" lang="en-US" altLang="zh-CN" dirty="0"/>
              <a:t>17</a:t>
            </a:r>
            <a:r>
              <a:rPr kumimoji="1" lang="zh-CN" altLang="en-US" dirty="0"/>
              <a:t>美元的价格上市起，</a:t>
            </a:r>
            <a:r>
              <a:rPr kumimoji="1" lang="zh-CN" altLang="en-US" b="1" dirty="0"/>
              <a:t>已分别在</a:t>
            </a:r>
            <a:r>
              <a:rPr kumimoji="1" lang="en-US" altLang="zh-CN" b="1" dirty="0"/>
              <a:t>2020</a:t>
            </a:r>
            <a:r>
              <a:rPr kumimoji="1" lang="zh-CN" altLang="en-US" b="1" dirty="0"/>
              <a:t>年及</a:t>
            </a:r>
            <a:r>
              <a:rPr kumimoji="1" lang="en-US" altLang="zh-CN" b="1" dirty="0"/>
              <a:t>2022</a:t>
            </a:r>
            <a:r>
              <a:rPr kumimoji="1" lang="zh-CN" altLang="en-US" b="1" dirty="0"/>
              <a:t>年进行</a:t>
            </a:r>
            <a:r>
              <a:rPr kumimoji="1" lang="en-US" altLang="zh-CN" b="1" dirty="0"/>
              <a:t>2</a:t>
            </a:r>
            <a:r>
              <a:rPr kumimoji="1" lang="zh-CN" altLang="en-US" b="1" dirty="0"/>
              <a:t>次的股票拆分</a:t>
            </a:r>
            <a:r>
              <a:rPr kumimoji="1" lang="zh-CN" altLang="en-US" dirty="0"/>
              <a:t>，第一次在</a:t>
            </a:r>
            <a:r>
              <a:rPr kumimoji="1" lang="en-US" altLang="zh-CN" dirty="0"/>
              <a:t>2020</a:t>
            </a:r>
            <a:r>
              <a:rPr kumimoji="1" lang="zh-CN" altLang="en-US" dirty="0"/>
              <a:t>年</a:t>
            </a:r>
            <a:r>
              <a:rPr kumimoji="1" lang="en-US" altLang="zh-CN" dirty="0"/>
              <a:t>8</a:t>
            </a:r>
            <a:r>
              <a:rPr kumimoji="1" lang="zh-CN" altLang="en-US" dirty="0"/>
              <a:t>月，拆股比例为</a:t>
            </a:r>
            <a:r>
              <a:rPr kumimoji="1" lang="en-US" altLang="zh-CN" dirty="0"/>
              <a:t>1</a:t>
            </a:r>
            <a:r>
              <a:rPr kumimoji="1" lang="zh-CN" altLang="en-US" dirty="0"/>
              <a:t>：</a:t>
            </a:r>
            <a:r>
              <a:rPr kumimoji="1" lang="en-US" altLang="zh-CN" dirty="0"/>
              <a:t>5</a:t>
            </a:r>
            <a:r>
              <a:rPr kumimoji="1" lang="zh-CN" altLang="en-US" dirty="0"/>
              <a:t>，拆股消息宣布后，特斯拉一周内大涨</a:t>
            </a:r>
            <a:r>
              <a:rPr kumimoji="1" lang="en-US" altLang="zh-CN" dirty="0"/>
              <a:t>37%</a:t>
            </a:r>
            <a:r>
              <a:rPr kumimoji="1" lang="zh-CN" altLang="en-US" dirty="0"/>
              <a:t>，股价逼近</a:t>
            </a:r>
            <a:r>
              <a:rPr kumimoji="1" lang="en-US" altLang="zh-CN" dirty="0"/>
              <a:t>1900</a:t>
            </a:r>
            <a:r>
              <a:rPr kumimoji="1" lang="zh-CN" altLang="en-US" dirty="0"/>
              <a:t>美元，从宣布到施行拆股期间累计涨约</a:t>
            </a:r>
            <a:r>
              <a:rPr kumimoji="1" lang="en-US" altLang="zh-CN" dirty="0"/>
              <a:t>80%</a:t>
            </a:r>
            <a:r>
              <a:rPr kumimoji="1" lang="zh-CN" altLang="en-US" dirty="0"/>
              <a:t>，拆股后跌至接近</a:t>
            </a:r>
            <a:r>
              <a:rPr kumimoji="1" lang="en-US" altLang="zh-CN" dirty="0"/>
              <a:t>400</a:t>
            </a:r>
            <a:r>
              <a:rPr kumimoji="1" lang="zh-CN" altLang="en-US" dirty="0"/>
              <a:t>美元，在之后的六个月内涨幅达</a:t>
            </a:r>
            <a:r>
              <a:rPr kumimoji="1" lang="en-US" altLang="zh-CN" dirty="0"/>
              <a:t>186%</a:t>
            </a:r>
            <a:r>
              <a:rPr kumimoji="1" lang="zh-CN" altLang="en-US" dirty="0"/>
              <a:t>。第二次在</a:t>
            </a:r>
            <a:r>
              <a:rPr kumimoji="1" lang="en-US" altLang="zh-CN" dirty="0"/>
              <a:t>2022</a:t>
            </a:r>
            <a:r>
              <a:rPr kumimoji="1" lang="zh-CN" altLang="en-US" dirty="0"/>
              <a:t>年</a:t>
            </a:r>
            <a:r>
              <a:rPr kumimoji="1" lang="en-US" altLang="zh-CN" dirty="0"/>
              <a:t>8</a:t>
            </a:r>
            <a:r>
              <a:rPr kumimoji="1" lang="zh-CN" altLang="en-US" dirty="0"/>
              <a:t>月，拆股比例为</a:t>
            </a:r>
            <a:r>
              <a:rPr kumimoji="1" lang="en-US" altLang="zh-CN" dirty="0"/>
              <a:t>1:3</a:t>
            </a:r>
            <a:r>
              <a:rPr kumimoji="1" lang="zh-CN" altLang="en-US" dirty="0"/>
              <a:t>，拆分之前股价收于</a:t>
            </a:r>
            <a:r>
              <a:rPr kumimoji="1" lang="en-US" altLang="zh-CN" dirty="0"/>
              <a:t>891.29</a:t>
            </a:r>
            <a:r>
              <a:rPr kumimoji="1" lang="zh-CN" altLang="en-US" dirty="0"/>
              <a:t>美元，拆分后开盘报</a:t>
            </a:r>
            <a:r>
              <a:rPr kumimoji="1" lang="en-US" altLang="zh-CN" dirty="0"/>
              <a:t>302</a:t>
            </a:r>
            <a:r>
              <a:rPr kumimoji="1" lang="zh-CN" altLang="en-US" dirty="0"/>
              <a:t>美元，收于</a:t>
            </a:r>
            <a:r>
              <a:rPr kumimoji="1" lang="en-US" altLang="zh-CN" dirty="0"/>
              <a:t>296</a:t>
            </a:r>
            <a:r>
              <a:rPr kumimoji="1" lang="zh-CN" altLang="en-US" dirty="0"/>
              <a:t>美元，小幅下跌</a:t>
            </a:r>
            <a:r>
              <a:rPr kumimoji="1" lang="en-US" altLang="zh-CN" dirty="0"/>
              <a:t>0.35%</a:t>
            </a:r>
            <a:r>
              <a:rPr kumimoji="1" lang="zh-CN" altLang="en-US" dirty="0"/>
              <a:t>。</a:t>
            </a:r>
            <a:endParaRPr kumimoji="1" lang="en-US" altLang="zh-CN" dirty="0"/>
          </a:p>
          <a:p>
            <a:pPr marL="0" indent="0">
              <a:buNone/>
            </a:pPr>
            <a:endParaRPr kumimoji="1" lang="en-US" altLang="zh-CN" dirty="0"/>
          </a:p>
        </p:txBody>
      </p:sp>
      <p:pic>
        <p:nvPicPr>
          <p:cNvPr id="1026" name="Picture 2" descr="特斯拉拆股后股价表现，来源：Investing.com">
            <a:extLst>
              <a:ext uri="{FF2B5EF4-FFF2-40B4-BE49-F238E27FC236}">
                <a16:creationId xmlns:a16="http://schemas.microsoft.com/office/drawing/2014/main" id="{BC5EF00C-2172-43BF-3693-4FDA34802A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798" y="3698936"/>
            <a:ext cx="5088589" cy="23592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特斯拉股价拆股后下跌0.35%">
            <a:extLst>
              <a:ext uri="{FF2B5EF4-FFF2-40B4-BE49-F238E27FC236}">
                <a16:creationId xmlns:a16="http://schemas.microsoft.com/office/drawing/2014/main" id="{85050A89-20F1-3ECE-1067-DD8C95F18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513" y="3650639"/>
            <a:ext cx="4538567" cy="235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363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BDAD05-B6F9-6CF4-1EE3-7D8339322FDC}"/>
              </a:ext>
            </a:extLst>
          </p:cNvPr>
          <p:cNvSpPr>
            <a:spLocks noGrp="1"/>
          </p:cNvSpPr>
          <p:nvPr>
            <p:ph type="title"/>
          </p:nvPr>
        </p:nvSpPr>
        <p:spPr/>
        <p:txBody>
          <a:bodyPr/>
          <a:lstStyle/>
          <a:p>
            <a:r>
              <a:rPr kumimoji="1" lang="zh-CN" altLang="en-US" dirty="0"/>
              <a:t>特斯拉与证券</a:t>
            </a:r>
          </a:p>
        </p:txBody>
      </p:sp>
      <p:sp>
        <p:nvSpPr>
          <p:cNvPr id="3" name="灯片编号占位符 2">
            <a:extLst>
              <a:ext uri="{FF2B5EF4-FFF2-40B4-BE49-F238E27FC236}">
                <a16:creationId xmlns:a16="http://schemas.microsoft.com/office/drawing/2014/main" id="{53B83748-A12F-DC43-26C0-ECC155C32D97}"/>
              </a:ext>
            </a:extLst>
          </p:cNvPr>
          <p:cNvSpPr>
            <a:spLocks noGrp="1"/>
          </p:cNvSpPr>
          <p:nvPr>
            <p:ph type="sldNum" sz="quarter" idx="10"/>
          </p:nvPr>
        </p:nvSpPr>
        <p:spPr/>
        <p:txBody>
          <a:bodyPr/>
          <a:lstStyle/>
          <a:p>
            <a:fld id="{F56ABC50-C693-6145-8FE9-48A83A944B62}" type="slidenum">
              <a:rPr kumimoji="1" lang="zh-CN" altLang="en-US" smtClean="0"/>
              <a:pPr/>
              <a:t>38</a:t>
            </a:fld>
            <a:endParaRPr kumimoji="1" lang="zh-CN" altLang="en-US"/>
          </a:p>
        </p:txBody>
      </p:sp>
      <p:sp>
        <p:nvSpPr>
          <p:cNvPr id="4" name="矩形 3">
            <a:extLst>
              <a:ext uri="{FF2B5EF4-FFF2-40B4-BE49-F238E27FC236}">
                <a16:creationId xmlns:a16="http://schemas.microsoft.com/office/drawing/2014/main" id="{5207F120-F470-D3F6-50A1-711D18691CF3}"/>
              </a:ext>
            </a:extLst>
          </p:cNvPr>
          <p:cNvSpPr/>
          <p:nvPr/>
        </p:nvSpPr>
        <p:spPr>
          <a:xfrm>
            <a:off x="-2054035" y="1782279"/>
            <a:ext cx="2054035" cy="1015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r>
              <a:rPr kumimoji="1" lang="zh-CN" altLang="en-US" dirty="0"/>
              <a:t> 回购需不需要过中介（时间）</a:t>
            </a:r>
            <a:endParaRPr kumimoji="1" lang="en-US" altLang="zh-CN" dirty="0"/>
          </a:p>
          <a:p>
            <a:pPr algn="ctr"/>
            <a:r>
              <a:rPr kumimoji="1" lang="en-US" altLang="zh-CN" dirty="0"/>
              <a:t>2.</a:t>
            </a:r>
            <a:r>
              <a:rPr kumimoji="1" lang="zh-CN" altLang="en-US" dirty="0"/>
              <a:t> 股权激励</a:t>
            </a:r>
          </a:p>
        </p:txBody>
      </p:sp>
      <p:sp>
        <p:nvSpPr>
          <p:cNvPr id="9" name="内容占位符 3">
            <a:extLst>
              <a:ext uri="{FF2B5EF4-FFF2-40B4-BE49-F238E27FC236}">
                <a16:creationId xmlns:a16="http://schemas.microsoft.com/office/drawing/2014/main" id="{3244FD07-6A0F-960E-641D-8ED7952E47EA}"/>
              </a:ext>
            </a:extLst>
          </p:cNvPr>
          <p:cNvSpPr txBox="1">
            <a:spLocks/>
          </p:cNvSpPr>
          <p:nvPr/>
        </p:nvSpPr>
        <p:spPr>
          <a:xfrm>
            <a:off x="822694" y="1186250"/>
            <a:ext cx="10430192" cy="5025372"/>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9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kumimoji="1" lang="zh-CN" altLang="en-US" dirty="0"/>
              <a:t>自</a:t>
            </a:r>
            <a:r>
              <a:rPr kumimoji="1" lang="en-US" altLang="zh-CN" dirty="0"/>
              <a:t>2010</a:t>
            </a:r>
            <a:r>
              <a:rPr kumimoji="1" lang="zh-CN" altLang="en-US" dirty="0"/>
              <a:t>年</a:t>
            </a:r>
            <a:r>
              <a:rPr kumimoji="1" lang="en-US" altLang="zh-CN" dirty="0"/>
              <a:t>6</a:t>
            </a:r>
            <a:r>
              <a:rPr kumimoji="1" lang="zh-CN" altLang="en-US" dirty="0"/>
              <a:t>月首次公开募股（</a:t>
            </a:r>
            <a:r>
              <a:rPr kumimoji="1" lang="en-US" altLang="zh-CN" dirty="0"/>
              <a:t>IPO</a:t>
            </a:r>
            <a:r>
              <a:rPr kumimoji="1" lang="zh-CN" altLang="en-US" dirty="0"/>
              <a:t>），以</a:t>
            </a:r>
            <a:r>
              <a:rPr kumimoji="1" lang="en-US" altLang="zh-CN" dirty="0"/>
              <a:t>17</a:t>
            </a:r>
            <a:r>
              <a:rPr kumimoji="1" lang="zh-CN" altLang="en-US" dirty="0"/>
              <a:t>美元的价格上市起，</a:t>
            </a:r>
            <a:r>
              <a:rPr kumimoji="1" lang="zh-CN" altLang="en-US" b="1" dirty="0"/>
              <a:t>已分别在</a:t>
            </a:r>
            <a:r>
              <a:rPr kumimoji="1" lang="en-US" altLang="zh-CN" b="1" dirty="0"/>
              <a:t>2020</a:t>
            </a:r>
            <a:r>
              <a:rPr kumimoji="1" lang="zh-CN" altLang="en-US" b="1" dirty="0"/>
              <a:t>年及</a:t>
            </a:r>
            <a:r>
              <a:rPr kumimoji="1" lang="en-US" altLang="zh-CN" b="1" dirty="0"/>
              <a:t>2022</a:t>
            </a:r>
            <a:r>
              <a:rPr kumimoji="1" lang="zh-CN" altLang="en-US" b="1" dirty="0"/>
              <a:t>年进行</a:t>
            </a:r>
            <a:r>
              <a:rPr kumimoji="1" lang="en-US" altLang="zh-CN" b="1" dirty="0"/>
              <a:t>2</a:t>
            </a:r>
            <a:r>
              <a:rPr kumimoji="1" lang="zh-CN" altLang="en-US" b="1" dirty="0"/>
              <a:t>次的股票拆分</a:t>
            </a:r>
            <a:r>
              <a:rPr kumimoji="1" lang="zh-CN" altLang="en-US" dirty="0"/>
              <a:t>，第一次在</a:t>
            </a:r>
            <a:r>
              <a:rPr kumimoji="1" lang="en-US" altLang="zh-CN" dirty="0"/>
              <a:t>2020</a:t>
            </a:r>
            <a:r>
              <a:rPr kumimoji="1" lang="zh-CN" altLang="en-US" dirty="0"/>
              <a:t>年</a:t>
            </a:r>
            <a:r>
              <a:rPr kumimoji="1" lang="en-US" altLang="zh-CN" dirty="0"/>
              <a:t>8</a:t>
            </a:r>
            <a:r>
              <a:rPr kumimoji="1" lang="zh-CN" altLang="en-US" dirty="0"/>
              <a:t>月，拆股比例为</a:t>
            </a:r>
            <a:r>
              <a:rPr kumimoji="1" lang="en-US" altLang="zh-CN" dirty="0"/>
              <a:t>1</a:t>
            </a:r>
            <a:r>
              <a:rPr kumimoji="1" lang="zh-CN" altLang="en-US" dirty="0"/>
              <a:t>：</a:t>
            </a:r>
            <a:r>
              <a:rPr kumimoji="1" lang="en-US" altLang="zh-CN" dirty="0"/>
              <a:t>5</a:t>
            </a:r>
            <a:r>
              <a:rPr kumimoji="1" lang="zh-CN" altLang="en-US" dirty="0"/>
              <a:t>，拆股消息宣布后，特斯拉一周内大涨</a:t>
            </a:r>
            <a:r>
              <a:rPr kumimoji="1" lang="en-US" altLang="zh-CN" dirty="0"/>
              <a:t>37%</a:t>
            </a:r>
            <a:r>
              <a:rPr kumimoji="1" lang="zh-CN" altLang="en-US" dirty="0"/>
              <a:t>，股价逼近</a:t>
            </a:r>
            <a:r>
              <a:rPr kumimoji="1" lang="en-US" altLang="zh-CN" dirty="0"/>
              <a:t>1900</a:t>
            </a:r>
            <a:r>
              <a:rPr kumimoji="1" lang="zh-CN" altLang="en-US" dirty="0"/>
              <a:t>美元，从宣布到施行拆股期间累计涨约</a:t>
            </a:r>
            <a:r>
              <a:rPr kumimoji="1" lang="en-US" altLang="zh-CN" dirty="0"/>
              <a:t>80%</a:t>
            </a:r>
            <a:r>
              <a:rPr kumimoji="1" lang="zh-CN" altLang="en-US" dirty="0"/>
              <a:t>，拆股后跌至接近</a:t>
            </a:r>
            <a:r>
              <a:rPr kumimoji="1" lang="en-US" altLang="zh-CN" dirty="0"/>
              <a:t>400</a:t>
            </a:r>
            <a:r>
              <a:rPr kumimoji="1" lang="zh-CN" altLang="en-US" dirty="0"/>
              <a:t>美元，在之后的六个月内涨幅达</a:t>
            </a:r>
            <a:r>
              <a:rPr kumimoji="1" lang="en-US" altLang="zh-CN" dirty="0"/>
              <a:t>186%</a:t>
            </a:r>
            <a:r>
              <a:rPr kumimoji="1" lang="zh-CN" altLang="en-US" dirty="0"/>
              <a:t>。</a:t>
            </a:r>
            <a:endParaRPr kumimoji="1" lang="en-US" altLang="zh-CN" dirty="0"/>
          </a:p>
          <a:p>
            <a:pPr marL="0" indent="0">
              <a:buNone/>
            </a:pPr>
            <a:endParaRPr kumimoji="1" lang="en-US" altLang="zh-CN" dirty="0"/>
          </a:p>
        </p:txBody>
      </p:sp>
      <p:pic>
        <p:nvPicPr>
          <p:cNvPr id="1026" name="Picture 2" descr="特斯拉拆股后股价表现，来源：Investing.com">
            <a:extLst>
              <a:ext uri="{FF2B5EF4-FFF2-40B4-BE49-F238E27FC236}">
                <a16:creationId xmlns:a16="http://schemas.microsoft.com/office/drawing/2014/main" id="{BC5EF00C-2172-43BF-3693-4FDA34802A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809" y="3168040"/>
            <a:ext cx="6253019" cy="2899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28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BDAD05-B6F9-6CF4-1EE3-7D8339322FDC}"/>
              </a:ext>
            </a:extLst>
          </p:cNvPr>
          <p:cNvSpPr>
            <a:spLocks noGrp="1"/>
          </p:cNvSpPr>
          <p:nvPr>
            <p:ph type="title"/>
          </p:nvPr>
        </p:nvSpPr>
        <p:spPr/>
        <p:txBody>
          <a:bodyPr/>
          <a:lstStyle/>
          <a:p>
            <a:r>
              <a:rPr kumimoji="1" lang="zh-CN" altLang="en-US" dirty="0"/>
              <a:t>特斯拉与证券公司</a:t>
            </a:r>
          </a:p>
        </p:txBody>
      </p:sp>
      <p:sp>
        <p:nvSpPr>
          <p:cNvPr id="3" name="灯片编号占位符 2">
            <a:extLst>
              <a:ext uri="{FF2B5EF4-FFF2-40B4-BE49-F238E27FC236}">
                <a16:creationId xmlns:a16="http://schemas.microsoft.com/office/drawing/2014/main" id="{53B83748-A12F-DC43-26C0-ECC155C32D97}"/>
              </a:ext>
            </a:extLst>
          </p:cNvPr>
          <p:cNvSpPr>
            <a:spLocks noGrp="1"/>
          </p:cNvSpPr>
          <p:nvPr>
            <p:ph type="sldNum" sz="quarter" idx="10"/>
          </p:nvPr>
        </p:nvSpPr>
        <p:spPr/>
        <p:txBody>
          <a:bodyPr/>
          <a:lstStyle/>
          <a:p>
            <a:fld id="{F56ABC50-C693-6145-8FE9-48A83A944B62}" type="slidenum">
              <a:rPr kumimoji="1" lang="zh-CN" altLang="en-US" smtClean="0"/>
              <a:pPr/>
              <a:t>39</a:t>
            </a:fld>
            <a:endParaRPr kumimoji="1" lang="zh-CN" altLang="en-US"/>
          </a:p>
        </p:txBody>
      </p:sp>
      <p:sp>
        <p:nvSpPr>
          <p:cNvPr id="4" name="矩形 3">
            <a:extLst>
              <a:ext uri="{FF2B5EF4-FFF2-40B4-BE49-F238E27FC236}">
                <a16:creationId xmlns:a16="http://schemas.microsoft.com/office/drawing/2014/main" id="{5207F120-F470-D3F6-50A1-711D18691CF3}"/>
              </a:ext>
            </a:extLst>
          </p:cNvPr>
          <p:cNvSpPr/>
          <p:nvPr/>
        </p:nvSpPr>
        <p:spPr>
          <a:xfrm>
            <a:off x="-2054035" y="1782279"/>
            <a:ext cx="2054035" cy="1015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r>
              <a:rPr kumimoji="1" lang="zh-CN" altLang="en-US" dirty="0"/>
              <a:t> 回购需不需要过中介（时间）</a:t>
            </a:r>
            <a:endParaRPr kumimoji="1" lang="en-US" altLang="zh-CN" dirty="0"/>
          </a:p>
          <a:p>
            <a:pPr algn="ctr"/>
            <a:r>
              <a:rPr kumimoji="1" lang="en-US" altLang="zh-CN" dirty="0"/>
              <a:t>2.</a:t>
            </a:r>
            <a:r>
              <a:rPr kumimoji="1" lang="zh-CN" altLang="en-US" dirty="0"/>
              <a:t> 股权激励</a:t>
            </a:r>
          </a:p>
        </p:txBody>
      </p:sp>
      <p:sp>
        <p:nvSpPr>
          <p:cNvPr id="9" name="内容占位符 3">
            <a:extLst>
              <a:ext uri="{FF2B5EF4-FFF2-40B4-BE49-F238E27FC236}">
                <a16:creationId xmlns:a16="http://schemas.microsoft.com/office/drawing/2014/main" id="{3244FD07-6A0F-960E-641D-8ED7952E47EA}"/>
              </a:ext>
            </a:extLst>
          </p:cNvPr>
          <p:cNvSpPr txBox="1">
            <a:spLocks/>
          </p:cNvSpPr>
          <p:nvPr/>
        </p:nvSpPr>
        <p:spPr>
          <a:xfrm>
            <a:off x="822694" y="1186250"/>
            <a:ext cx="10430192" cy="5025372"/>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9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t>马斯克的股权激励：</a:t>
            </a:r>
            <a:endParaRPr kumimoji="1" lang="en-US" altLang="zh-CN" b="1" dirty="0"/>
          </a:p>
          <a:p>
            <a:pPr>
              <a:buFont typeface="Wingdings" panose="05000000000000000000" pitchFamily="2" charset="2"/>
              <a:buChar char="Ø"/>
            </a:pPr>
            <a:r>
              <a:rPr kumimoji="1" lang="en-US" altLang="zh-CN" dirty="0"/>
              <a:t>2012</a:t>
            </a:r>
            <a:r>
              <a:rPr kumimoji="1" lang="zh-CN" altLang="en-US" dirty="0"/>
              <a:t>年：上市后聚焦市值指标和车辆量产的第一次股权激励。以股票市值达到</a:t>
            </a:r>
            <a:r>
              <a:rPr kumimoji="1" lang="en-US" altLang="zh-CN" dirty="0"/>
              <a:t>40</a:t>
            </a:r>
            <a:r>
              <a:rPr kumimoji="1" lang="zh-CN" altLang="en-US" dirty="0"/>
              <a:t>亿美元为启动条件，截止至</a:t>
            </a:r>
            <a:r>
              <a:rPr kumimoji="1" lang="en-US" altLang="zh-CN" dirty="0"/>
              <a:t>2017</a:t>
            </a:r>
            <a:r>
              <a:rPr kumimoji="1" lang="zh-CN" altLang="en-US" dirty="0"/>
              <a:t>年底，马斯克共计获得</a:t>
            </a:r>
            <a:r>
              <a:rPr kumimoji="1" lang="en-US" altLang="zh-CN" dirty="0"/>
              <a:t>4.5%</a:t>
            </a:r>
            <a:r>
              <a:rPr kumimoji="1" lang="zh-CN" altLang="en-US" dirty="0"/>
              <a:t>的特斯拉股份，共计持有</a:t>
            </a:r>
            <a:r>
              <a:rPr kumimoji="1" lang="en-US" altLang="zh-CN" dirty="0"/>
              <a:t>37,853,041</a:t>
            </a:r>
            <a:r>
              <a:rPr kumimoji="1" lang="zh-CN" altLang="en-US" dirty="0"/>
              <a:t>股特斯拉普通股，此时的特斯拉市值已经达到激励目标值</a:t>
            </a:r>
            <a:r>
              <a:rPr kumimoji="1" lang="en-US" altLang="zh-CN" dirty="0"/>
              <a:t>432</a:t>
            </a:r>
            <a:r>
              <a:rPr kumimoji="1" lang="zh-CN" altLang="en-US" dirty="0"/>
              <a:t>亿美元</a:t>
            </a:r>
            <a:endParaRPr kumimoji="1" lang="en-US" altLang="zh-CN" dirty="0"/>
          </a:p>
          <a:p>
            <a:pPr>
              <a:buFont typeface="Wingdings" panose="05000000000000000000" pitchFamily="2" charset="2"/>
              <a:buChar char="Ø"/>
            </a:pPr>
            <a:r>
              <a:rPr kumimoji="1" lang="en-US" altLang="zh-CN" dirty="0"/>
              <a:t>2018</a:t>
            </a:r>
            <a:r>
              <a:rPr kumimoji="1" lang="zh-CN" altLang="en-US" dirty="0"/>
              <a:t>年：聚焦财务指标的第二次股权激励。业绩目标包括公司的营收和利润（经调整的</a:t>
            </a:r>
            <a:r>
              <a:rPr kumimoji="1" lang="en-US" altLang="zh-CN" dirty="0"/>
              <a:t>EBITDA</a:t>
            </a:r>
            <a:r>
              <a:rPr kumimoji="1" lang="zh-CN" altLang="en-US" dirty="0"/>
              <a:t>），共计</a:t>
            </a:r>
            <a:r>
              <a:rPr kumimoji="1" lang="en-US" altLang="zh-CN" dirty="0"/>
              <a:t>8</a:t>
            </a:r>
            <a:r>
              <a:rPr kumimoji="1" lang="zh-CN" altLang="en-US" dirty="0"/>
              <a:t>个层级。若完成全部指标共计可获得</a:t>
            </a:r>
            <a:r>
              <a:rPr kumimoji="1" lang="en-US" altLang="zh-CN" dirty="0"/>
              <a:t>12%</a:t>
            </a:r>
            <a:r>
              <a:rPr kumimoji="1" lang="zh-CN" altLang="en-US" dirty="0"/>
              <a:t>的激励股份。</a:t>
            </a:r>
            <a:r>
              <a:rPr kumimoji="1" lang="en-US" altLang="zh-CN" dirty="0"/>
              <a:t>2021</a:t>
            </a:r>
            <a:r>
              <a:rPr kumimoji="1" lang="zh-CN" altLang="en-US" dirty="0"/>
              <a:t>年特斯拉市值突破万亿美元的高点，马斯克完成了市值及业绩目标，获得了</a:t>
            </a:r>
            <a:r>
              <a:rPr kumimoji="1" lang="en-US" altLang="zh-CN" dirty="0"/>
              <a:t>12</a:t>
            </a:r>
            <a:r>
              <a:rPr kumimoji="1" lang="zh-CN" altLang="en-US" dirty="0"/>
              <a:t>个份额股票期权的行权资格，共计</a:t>
            </a:r>
            <a:r>
              <a:rPr kumimoji="1" lang="en-US" altLang="zh-CN" dirty="0"/>
              <a:t>1.013</a:t>
            </a:r>
            <a:r>
              <a:rPr kumimoji="1" lang="zh-CN" altLang="en-US" dirty="0"/>
              <a:t>亿股期权（经</a:t>
            </a:r>
            <a:r>
              <a:rPr kumimoji="1" lang="en-US" altLang="zh-CN" dirty="0"/>
              <a:t>2020</a:t>
            </a:r>
            <a:r>
              <a:rPr kumimoji="1" lang="zh-CN" altLang="en-US" dirty="0"/>
              <a:t>股票一拆五调整）。</a:t>
            </a:r>
            <a:endParaRPr kumimoji="1" lang="en-US" altLang="zh-CN" dirty="0"/>
          </a:p>
          <a:p>
            <a:pPr>
              <a:buFont typeface="Wingdings" panose="05000000000000000000" pitchFamily="2" charset="2"/>
              <a:buChar char="Ø"/>
            </a:pPr>
            <a:endParaRPr kumimoji="1" lang="en-US" altLang="zh-CN" dirty="0"/>
          </a:p>
          <a:p>
            <a:pPr>
              <a:buFont typeface="Wingdings" panose="05000000000000000000" pitchFamily="2" charset="2"/>
              <a:buChar char="Ø"/>
            </a:pPr>
            <a:endParaRPr kumimoji="1" lang="en-US" altLang="zh-CN" b="1" dirty="0"/>
          </a:p>
        </p:txBody>
      </p:sp>
    </p:spTree>
    <p:extLst>
      <p:ext uri="{BB962C8B-B14F-4D97-AF65-F5344CB8AC3E}">
        <p14:creationId xmlns:p14="http://schemas.microsoft.com/office/powerpoint/2010/main" val="3358919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5BCD3C1-F9FE-1CF6-54DF-68D66863978B}"/>
              </a:ext>
            </a:extLst>
          </p:cNvPr>
          <p:cNvSpPr>
            <a:spLocks noGrp="1"/>
          </p:cNvSpPr>
          <p:nvPr>
            <p:ph type="sldNum" sz="quarter" idx="10"/>
          </p:nvPr>
        </p:nvSpPr>
        <p:spPr/>
        <p:txBody>
          <a:bodyPr/>
          <a:lstStyle/>
          <a:p>
            <a:fld id="{F56ABC50-C693-6145-8FE9-48A83A944B62}" type="slidenum">
              <a:rPr kumimoji="1" lang="zh-CN" altLang="en-US" smtClean="0"/>
              <a:pPr/>
              <a:t>4</a:t>
            </a:fld>
            <a:endParaRPr kumimoji="1" lang="zh-CN" altLang="en-US"/>
          </a:p>
        </p:txBody>
      </p:sp>
      <p:sp>
        <p:nvSpPr>
          <p:cNvPr id="4" name="内容占位符 3">
            <a:extLst>
              <a:ext uri="{FF2B5EF4-FFF2-40B4-BE49-F238E27FC236}">
                <a16:creationId xmlns:a16="http://schemas.microsoft.com/office/drawing/2014/main" id="{0E8098EC-6A8E-F82A-9033-8700FE94486E}"/>
              </a:ext>
            </a:extLst>
          </p:cNvPr>
          <p:cNvSpPr>
            <a:spLocks noGrp="1"/>
          </p:cNvSpPr>
          <p:nvPr>
            <p:ph sz="quarter" idx="11"/>
          </p:nvPr>
        </p:nvSpPr>
        <p:spPr/>
        <p:txBody>
          <a:bodyPr>
            <a:normAutofit/>
          </a:bodyPr>
          <a:lstStyle/>
          <a:p>
            <a:pPr marL="0" indent="0" algn="ctr">
              <a:buNone/>
            </a:pPr>
            <a:r>
              <a:rPr kumimoji="1" lang="zh-CN" altLang="en-US" sz="4000" dirty="0"/>
              <a:t>大方无隅</a:t>
            </a:r>
            <a:endParaRPr kumimoji="1" lang="en-US" altLang="zh-CN" sz="4000" dirty="0"/>
          </a:p>
          <a:p>
            <a:pPr marL="0" indent="0" algn="ctr">
              <a:buNone/>
            </a:pPr>
            <a:r>
              <a:rPr kumimoji="1" lang="zh-CN" altLang="en-US" sz="4000" dirty="0"/>
              <a:t>大器晚成</a:t>
            </a:r>
            <a:endParaRPr kumimoji="1" lang="en-US" altLang="zh-CN" sz="4000" dirty="0"/>
          </a:p>
          <a:p>
            <a:pPr marL="0" indent="0" algn="ctr">
              <a:buNone/>
            </a:pPr>
            <a:r>
              <a:rPr kumimoji="1" lang="zh-CN" altLang="en-US" sz="4000" dirty="0"/>
              <a:t>大音希声</a:t>
            </a:r>
            <a:endParaRPr kumimoji="1" lang="en-US" altLang="zh-CN" sz="4000" dirty="0"/>
          </a:p>
          <a:p>
            <a:pPr marL="0" indent="0" algn="ctr">
              <a:buNone/>
            </a:pPr>
            <a:r>
              <a:rPr kumimoji="1" lang="zh-CN" altLang="en-US" sz="4000" dirty="0"/>
              <a:t>大象无形</a:t>
            </a:r>
          </a:p>
        </p:txBody>
      </p:sp>
    </p:spTree>
    <p:extLst>
      <p:ext uri="{BB962C8B-B14F-4D97-AF65-F5344CB8AC3E}">
        <p14:creationId xmlns:p14="http://schemas.microsoft.com/office/powerpoint/2010/main" val="24432784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BDAD05-B6F9-6CF4-1EE3-7D8339322FDC}"/>
              </a:ext>
            </a:extLst>
          </p:cNvPr>
          <p:cNvSpPr>
            <a:spLocks noGrp="1"/>
          </p:cNvSpPr>
          <p:nvPr>
            <p:ph type="title"/>
          </p:nvPr>
        </p:nvSpPr>
        <p:spPr/>
        <p:txBody>
          <a:bodyPr/>
          <a:lstStyle/>
          <a:p>
            <a:r>
              <a:rPr kumimoji="1" lang="zh-CN" altLang="en-US" dirty="0"/>
              <a:t>特斯拉与证券公司</a:t>
            </a:r>
          </a:p>
        </p:txBody>
      </p:sp>
      <p:sp>
        <p:nvSpPr>
          <p:cNvPr id="3" name="灯片编号占位符 2">
            <a:extLst>
              <a:ext uri="{FF2B5EF4-FFF2-40B4-BE49-F238E27FC236}">
                <a16:creationId xmlns:a16="http://schemas.microsoft.com/office/drawing/2014/main" id="{53B83748-A12F-DC43-26C0-ECC155C32D97}"/>
              </a:ext>
            </a:extLst>
          </p:cNvPr>
          <p:cNvSpPr>
            <a:spLocks noGrp="1"/>
          </p:cNvSpPr>
          <p:nvPr>
            <p:ph type="sldNum" sz="quarter" idx="10"/>
          </p:nvPr>
        </p:nvSpPr>
        <p:spPr/>
        <p:txBody>
          <a:bodyPr/>
          <a:lstStyle/>
          <a:p>
            <a:fld id="{F56ABC50-C693-6145-8FE9-48A83A944B62}" type="slidenum">
              <a:rPr kumimoji="1" lang="zh-CN" altLang="en-US" smtClean="0"/>
              <a:pPr/>
              <a:t>40</a:t>
            </a:fld>
            <a:endParaRPr kumimoji="1" lang="zh-CN" altLang="en-US"/>
          </a:p>
        </p:txBody>
      </p:sp>
      <p:sp>
        <p:nvSpPr>
          <p:cNvPr id="4" name="矩形 3">
            <a:extLst>
              <a:ext uri="{FF2B5EF4-FFF2-40B4-BE49-F238E27FC236}">
                <a16:creationId xmlns:a16="http://schemas.microsoft.com/office/drawing/2014/main" id="{5207F120-F470-D3F6-50A1-711D18691CF3}"/>
              </a:ext>
            </a:extLst>
          </p:cNvPr>
          <p:cNvSpPr/>
          <p:nvPr/>
        </p:nvSpPr>
        <p:spPr>
          <a:xfrm>
            <a:off x="-2054035" y="1782279"/>
            <a:ext cx="2054035" cy="1015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r>
              <a:rPr kumimoji="1" lang="zh-CN" altLang="en-US" dirty="0"/>
              <a:t> 回购需不需要过中介（时间）</a:t>
            </a:r>
            <a:endParaRPr kumimoji="1" lang="en-US" altLang="zh-CN" dirty="0"/>
          </a:p>
          <a:p>
            <a:pPr algn="ctr"/>
            <a:r>
              <a:rPr kumimoji="1" lang="en-US" altLang="zh-CN" dirty="0"/>
              <a:t>2.</a:t>
            </a:r>
            <a:r>
              <a:rPr kumimoji="1" lang="zh-CN" altLang="en-US" dirty="0"/>
              <a:t> 股权激励</a:t>
            </a:r>
          </a:p>
        </p:txBody>
      </p:sp>
      <p:sp>
        <p:nvSpPr>
          <p:cNvPr id="9" name="内容占位符 3">
            <a:extLst>
              <a:ext uri="{FF2B5EF4-FFF2-40B4-BE49-F238E27FC236}">
                <a16:creationId xmlns:a16="http://schemas.microsoft.com/office/drawing/2014/main" id="{3244FD07-6A0F-960E-641D-8ED7952E47EA}"/>
              </a:ext>
            </a:extLst>
          </p:cNvPr>
          <p:cNvSpPr txBox="1">
            <a:spLocks/>
          </p:cNvSpPr>
          <p:nvPr/>
        </p:nvSpPr>
        <p:spPr>
          <a:xfrm>
            <a:off x="822694" y="1186250"/>
            <a:ext cx="10430192" cy="5025372"/>
          </a:xfrm>
          <a:prstGeom prst="rect">
            <a:avLst/>
          </a:prstGeom>
        </p:spPr>
        <p:txBody>
          <a:bodyPr>
            <a:normAutofit lnSpcReduction="10000"/>
          </a:bodyPr>
          <a:lstStyle>
            <a:lvl1pPr marL="228600" indent="-228600" algn="l" defTabSz="914400" rtl="0" eaLnBrk="1" latinLnBrk="0" hangingPunct="1">
              <a:lnSpc>
                <a:spcPct val="150000"/>
              </a:lnSpc>
              <a:spcBef>
                <a:spcPts val="1000"/>
              </a:spcBef>
              <a:buFont typeface="Arial" panose="020B0604020202020204" pitchFamily="34" charset="0"/>
              <a:buChar char="•"/>
              <a:defRPr sz="19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t>马斯克持有特斯拉股票变化：</a:t>
            </a:r>
            <a:endParaRPr kumimoji="1" lang="en-US" altLang="zh-CN" b="1" dirty="0"/>
          </a:p>
          <a:p>
            <a:pPr>
              <a:buFont typeface="Wingdings" panose="05000000000000000000" pitchFamily="2" charset="2"/>
              <a:buChar char="Ø"/>
            </a:pPr>
            <a:r>
              <a:rPr kumimoji="1" lang="en-US" altLang="zh-CN" dirty="0"/>
              <a:t>2021</a:t>
            </a:r>
            <a:r>
              <a:rPr kumimoji="1" lang="zh-CN" altLang="en-US" dirty="0"/>
              <a:t>年</a:t>
            </a:r>
            <a:r>
              <a:rPr kumimoji="1" lang="en-US" altLang="zh-CN" dirty="0"/>
              <a:t>11</a:t>
            </a:r>
            <a:r>
              <a:rPr kumimoji="1" lang="zh-CN" altLang="en-US" dirty="0"/>
              <a:t>月</a:t>
            </a:r>
            <a:r>
              <a:rPr kumimoji="1" lang="en-US" altLang="zh-CN" dirty="0"/>
              <a:t>-12</a:t>
            </a:r>
            <a:r>
              <a:rPr kumimoji="1" lang="zh-CN" altLang="en-US" dirty="0"/>
              <a:t>月，马斯克五年来首次减持特斯拉股票，价值超过</a:t>
            </a:r>
            <a:r>
              <a:rPr kumimoji="1" lang="en-US" altLang="zh-CN" dirty="0"/>
              <a:t>160</a:t>
            </a:r>
            <a:r>
              <a:rPr kumimoji="1" lang="zh-CN" altLang="en-US" dirty="0"/>
              <a:t>亿美元</a:t>
            </a:r>
            <a:endParaRPr kumimoji="1" lang="en-US" altLang="zh-CN" dirty="0"/>
          </a:p>
          <a:p>
            <a:pPr>
              <a:buFont typeface="Wingdings" panose="05000000000000000000" pitchFamily="2" charset="2"/>
              <a:buChar char="Ø"/>
            </a:pPr>
            <a:r>
              <a:rPr kumimoji="1" lang="en-US" altLang="zh-CN" dirty="0"/>
              <a:t>2022</a:t>
            </a:r>
            <a:r>
              <a:rPr kumimoji="1" lang="zh-CN" altLang="en-US" dirty="0"/>
              <a:t>年</a:t>
            </a:r>
            <a:r>
              <a:rPr kumimoji="1" lang="en-US" altLang="zh-CN" dirty="0"/>
              <a:t>4</a:t>
            </a:r>
            <a:r>
              <a:rPr kumimoji="1" lang="zh-CN" altLang="en-US" dirty="0"/>
              <a:t>月</a:t>
            </a:r>
            <a:r>
              <a:rPr kumimoji="1" lang="en-US" altLang="zh-CN" dirty="0"/>
              <a:t>26</a:t>
            </a:r>
            <a:r>
              <a:rPr kumimoji="1" lang="zh-CN" altLang="en-US" dirty="0"/>
              <a:t>日至</a:t>
            </a:r>
            <a:r>
              <a:rPr kumimoji="1" lang="en-US" altLang="zh-CN" dirty="0"/>
              <a:t>28</a:t>
            </a:r>
            <a:r>
              <a:rPr kumimoji="1" lang="zh-CN" altLang="en-US" dirty="0"/>
              <a:t>日，马斯克宣布达成收购</a:t>
            </a:r>
            <a:r>
              <a:rPr kumimoji="1" lang="en-US" altLang="zh-CN" dirty="0"/>
              <a:t>Twitter</a:t>
            </a:r>
            <a:r>
              <a:rPr kumimoji="1" lang="zh-CN" altLang="en-US" dirty="0"/>
              <a:t>的交易，减持特斯拉股票约</a:t>
            </a:r>
            <a:r>
              <a:rPr kumimoji="1" lang="en-US" altLang="zh-CN" dirty="0"/>
              <a:t>85</a:t>
            </a:r>
            <a:r>
              <a:rPr kumimoji="1" lang="zh-CN" altLang="en-US" dirty="0"/>
              <a:t>亿美元</a:t>
            </a:r>
            <a:endParaRPr kumimoji="1" lang="en-US" altLang="zh-CN" dirty="0"/>
          </a:p>
          <a:p>
            <a:pPr>
              <a:buFont typeface="Wingdings" panose="05000000000000000000" pitchFamily="2" charset="2"/>
              <a:buChar char="Ø"/>
            </a:pPr>
            <a:r>
              <a:rPr kumimoji="1" lang="en-US" altLang="zh-CN" dirty="0"/>
              <a:t>2022</a:t>
            </a:r>
            <a:r>
              <a:rPr kumimoji="1" lang="zh-CN" altLang="en-US" dirty="0"/>
              <a:t>年</a:t>
            </a:r>
            <a:r>
              <a:rPr kumimoji="1" lang="en-US" altLang="zh-CN" dirty="0"/>
              <a:t>8</a:t>
            </a:r>
            <a:r>
              <a:rPr kumimoji="1" lang="zh-CN" altLang="en-US" dirty="0"/>
              <a:t>月</a:t>
            </a:r>
            <a:r>
              <a:rPr kumimoji="1" lang="en-US" altLang="zh-CN" dirty="0"/>
              <a:t>5</a:t>
            </a:r>
            <a:r>
              <a:rPr kumimoji="1" lang="zh-CN" altLang="en-US" dirty="0"/>
              <a:t>日</a:t>
            </a:r>
            <a:r>
              <a:rPr kumimoji="1" lang="en-US" altLang="zh-CN" dirty="0"/>
              <a:t>—8</a:t>
            </a:r>
            <a:r>
              <a:rPr kumimoji="1" lang="zh-CN" altLang="en-US" dirty="0"/>
              <a:t>月</a:t>
            </a:r>
            <a:r>
              <a:rPr kumimoji="1" lang="en-US" altLang="zh-CN" dirty="0"/>
              <a:t>9</a:t>
            </a:r>
            <a:r>
              <a:rPr kumimoji="1" lang="zh-CN" altLang="en-US" dirty="0"/>
              <a:t>日，马斯克减持特斯拉约</a:t>
            </a:r>
            <a:r>
              <a:rPr kumimoji="1" lang="en-US" altLang="zh-CN" dirty="0"/>
              <a:t>792.4</a:t>
            </a:r>
            <a:r>
              <a:rPr kumimoji="1" lang="zh-CN" altLang="en-US" dirty="0"/>
              <a:t>万股，价值约</a:t>
            </a:r>
            <a:r>
              <a:rPr kumimoji="1" lang="en-US" altLang="zh-CN" dirty="0"/>
              <a:t>69</a:t>
            </a:r>
            <a:r>
              <a:rPr kumimoji="1" lang="zh-CN" altLang="en-US" dirty="0"/>
              <a:t>亿美元</a:t>
            </a:r>
            <a:endParaRPr kumimoji="1" lang="en-US" altLang="zh-CN" dirty="0"/>
          </a:p>
          <a:p>
            <a:pPr>
              <a:buFont typeface="Wingdings" panose="05000000000000000000" pitchFamily="2" charset="2"/>
              <a:buChar char="Ø"/>
            </a:pPr>
            <a:r>
              <a:rPr kumimoji="1" lang="en-US" altLang="zh-CN" dirty="0"/>
              <a:t>2022</a:t>
            </a:r>
            <a:r>
              <a:rPr kumimoji="1" lang="zh-CN" altLang="en-US" dirty="0"/>
              <a:t>年</a:t>
            </a:r>
            <a:r>
              <a:rPr kumimoji="1" lang="en-US" altLang="zh-CN" dirty="0"/>
              <a:t>11</a:t>
            </a:r>
            <a:r>
              <a:rPr kumimoji="1" lang="zh-CN" altLang="en-US" dirty="0"/>
              <a:t>月连续三个交易日，马斯克共计减持</a:t>
            </a:r>
            <a:r>
              <a:rPr kumimoji="1" lang="en-US" altLang="zh-CN" dirty="0"/>
              <a:t>1950</a:t>
            </a:r>
            <a:r>
              <a:rPr kumimoji="1" lang="zh-CN" altLang="en-US" dirty="0"/>
              <a:t>万股，合计</a:t>
            </a:r>
            <a:r>
              <a:rPr kumimoji="1" lang="en-US" altLang="zh-CN" dirty="0"/>
              <a:t>39.50</a:t>
            </a:r>
            <a:r>
              <a:rPr kumimoji="1" lang="zh-CN" altLang="en-US" dirty="0"/>
              <a:t>亿美元</a:t>
            </a:r>
            <a:endParaRPr kumimoji="1" lang="en-US" altLang="zh-CN" dirty="0"/>
          </a:p>
          <a:p>
            <a:pPr>
              <a:buFont typeface="Wingdings" panose="05000000000000000000" pitchFamily="2" charset="2"/>
              <a:buChar char="Ø"/>
            </a:pPr>
            <a:r>
              <a:rPr kumimoji="1" lang="en-US" altLang="zh-CN" dirty="0"/>
              <a:t>2022</a:t>
            </a:r>
            <a:r>
              <a:rPr kumimoji="1" lang="zh-CN" altLang="en-US" dirty="0"/>
              <a:t>年</a:t>
            </a:r>
            <a:r>
              <a:rPr kumimoji="1" lang="en-US" altLang="zh-CN" dirty="0"/>
              <a:t>12</a:t>
            </a:r>
            <a:r>
              <a:rPr kumimoji="1" lang="zh-CN" altLang="en-US" dirty="0"/>
              <a:t>月连续三个交易日，马斯克减持至少</a:t>
            </a:r>
            <a:r>
              <a:rPr kumimoji="1" lang="en-US" altLang="zh-CN" dirty="0"/>
              <a:t>2200</a:t>
            </a:r>
            <a:r>
              <a:rPr kumimoji="1" lang="zh-CN" altLang="en-US" dirty="0"/>
              <a:t>万股，超</a:t>
            </a:r>
            <a:r>
              <a:rPr kumimoji="1" lang="en-US" altLang="zh-CN" dirty="0"/>
              <a:t>35.8</a:t>
            </a:r>
            <a:r>
              <a:rPr kumimoji="1" lang="zh-CN" altLang="en-US" dirty="0"/>
              <a:t>亿美元。</a:t>
            </a:r>
            <a:endParaRPr kumimoji="1" lang="en-US" altLang="zh-CN" dirty="0"/>
          </a:p>
          <a:p>
            <a:pPr>
              <a:buFont typeface="Wingdings" panose="05000000000000000000" pitchFamily="2" charset="2"/>
              <a:buChar char="Ø"/>
            </a:pPr>
            <a:r>
              <a:rPr kumimoji="1" lang="en-US" altLang="zh-CN" dirty="0"/>
              <a:t>2022</a:t>
            </a:r>
            <a:r>
              <a:rPr kumimoji="1" lang="zh-CN" altLang="en-US" dirty="0"/>
              <a:t>年</a:t>
            </a:r>
            <a:r>
              <a:rPr kumimoji="1" lang="en-US" altLang="zh-CN" dirty="0"/>
              <a:t>12</a:t>
            </a:r>
            <a:r>
              <a:rPr kumimoji="1" lang="zh-CN" altLang="en-US" dirty="0"/>
              <a:t>月</a:t>
            </a:r>
            <a:r>
              <a:rPr kumimoji="1" lang="en-US" altLang="zh-CN" dirty="0"/>
              <a:t>22</a:t>
            </a:r>
            <a:r>
              <a:rPr kumimoji="1" lang="zh-CN" altLang="en-US" dirty="0"/>
              <a:t>日盘后，马斯克在</a:t>
            </a:r>
            <a:r>
              <a:rPr kumimoji="1" lang="en-US" altLang="zh-CN" dirty="0"/>
              <a:t>Twitter Spaces</a:t>
            </a:r>
            <a:r>
              <a:rPr kumimoji="1" lang="zh-CN" altLang="en-US" dirty="0"/>
              <a:t>上向投资者作出承诺，</a:t>
            </a:r>
            <a:r>
              <a:rPr kumimoji="1" lang="zh-CN" altLang="en-US" b="1" dirty="0"/>
              <a:t>在未来</a:t>
            </a:r>
            <a:r>
              <a:rPr kumimoji="1" lang="en-US" altLang="zh-CN" b="1" dirty="0"/>
              <a:t>18-24</a:t>
            </a:r>
            <a:r>
              <a:rPr kumimoji="1" lang="zh-CN" altLang="en-US" b="1" dirty="0"/>
              <a:t>个月内，都不会出售任何特斯拉股票。马斯克在特斯拉的持股比例也从</a:t>
            </a:r>
            <a:r>
              <a:rPr kumimoji="1" lang="en-US" altLang="zh-CN" b="1" dirty="0"/>
              <a:t>22%</a:t>
            </a:r>
            <a:r>
              <a:rPr kumimoji="1" lang="zh-CN" altLang="en-US" b="1" dirty="0"/>
              <a:t>左右稀释到了约</a:t>
            </a:r>
            <a:r>
              <a:rPr kumimoji="1" lang="en-US" altLang="zh-CN" b="1" dirty="0"/>
              <a:t>13%</a:t>
            </a:r>
            <a:r>
              <a:rPr kumimoji="1" lang="zh-CN" altLang="en-US" b="1" dirty="0"/>
              <a:t>。</a:t>
            </a:r>
            <a:endParaRPr kumimoji="1" lang="en-US" altLang="zh-CN" b="1" dirty="0"/>
          </a:p>
          <a:p>
            <a:pPr>
              <a:buFont typeface="Wingdings" panose="05000000000000000000" pitchFamily="2" charset="2"/>
              <a:buChar char="Ø"/>
            </a:pPr>
            <a:r>
              <a:rPr kumimoji="1" lang="en-US" altLang="zh-CN" dirty="0"/>
              <a:t>2024</a:t>
            </a:r>
            <a:r>
              <a:rPr kumimoji="1" lang="zh-CN" altLang="en-US" dirty="0"/>
              <a:t>年</a:t>
            </a:r>
            <a:r>
              <a:rPr kumimoji="1" lang="en-US" altLang="zh-CN" dirty="0"/>
              <a:t>2</a:t>
            </a:r>
            <a:r>
              <a:rPr kumimoji="1" lang="zh-CN" altLang="en-US" dirty="0"/>
              <a:t>月，监管文件显示马斯克持股特斯拉</a:t>
            </a:r>
            <a:r>
              <a:rPr kumimoji="1" lang="en-US" altLang="zh-CN" dirty="0"/>
              <a:t>20.5%</a:t>
            </a:r>
            <a:r>
              <a:rPr kumimoji="1" lang="zh-CN" altLang="en-US" dirty="0"/>
              <a:t>，他表示希望将自己的股份增加到 </a:t>
            </a:r>
            <a:r>
              <a:rPr kumimoji="1" lang="en-US" altLang="zh-CN" dirty="0"/>
              <a:t>25% </a:t>
            </a:r>
            <a:r>
              <a:rPr kumimoji="1" lang="zh-CN" altLang="en-US" dirty="0"/>
              <a:t>左右，以便在公司扩大人工智能和机器人技术领域的努力时保持对公司的重要影响力。</a:t>
            </a:r>
            <a:endParaRPr kumimoji="1" lang="en-US" altLang="zh-CN" dirty="0"/>
          </a:p>
        </p:txBody>
      </p:sp>
    </p:spTree>
    <p:extLst>
      <p:ext uri="{BB962C8B-B14F-4D97-AF65-F5344CB8AC3E}">
        <p14:creationId xmlns:p14="http://schemas.microsoft.com/office/powerpoint/2010/main" val="40939900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BDAD05-B6F9-6CF4-1EE3-7D8339322FDC}"/>
              </a:ext>
            </a:extLst>
          </p:cNvPr>
          <p:cNvSpPr>
            <a:spLocks noGrp="1"/>
          </p:cNvSpPr>
          <p:nvPr>
            <p:ph type="title"/>
          </p:nvPr>
        </p:nvSpPr>
        <p:spPr/>
        <p:txBody>
          <a:bodyPr/>
          <a:lstStyle/>
          <a:p>
            <a:r>
              <a:rPr kumimoji="1" lang="zh-CN" altLang="en-US" dirty="0"/>
              <a:t>特斯拉与证券公司</a:t>
            </a:r>
          </a:p>
        </p:txBody>
      </p:sp>
      <p:sp>
        <p:nvSpPr>
          <p:cNvPr id="3" name="灯片编号占位符 2">
            <a:extLst>
              <a:ext uri="{FF2B5EF4-FFF2-40B4-BE49-F238E27FC236}">
                <a16:creationId xmlns:a16="http://schemas.microsoft.com/office/drawing/2014/main" id="{53B83748-A12F-DC43-26C0-ECC155C32D97}"/>
              </a:ext>
            </a:extLst>
          </p:cNvPr>
          <p:cNvSpPr>
            <a:spLocks noGrp="1"/>
          </p:cNvSpPr>
          <p:nvPr>
            <p:ph type="sldNum" sz="quarter" idx="10"/>
          </p:nvPr>
        </p:nvSpPr>
        <p:spPr/>
        <p:txBody>
          <a:bodyPr/>
          <a:lstStyle/>
          <a:p>
            <a:fld id="{F56ABC50-C693-6145-8FE9-48A83A944B62}" type="slidenum">
              <a:rPr kumimoji="1" lang="zh-CN" altLang="en-US" smtClean="0"/>
              <a:pPr/>
              <a:t>41</a:t>
            </a:fld>
            <a:endParaRPr kumimoji="1" lang="zh-CN" altLang="en-US"/>
          </a:p>
        </p:txBody>
      </p:sp>
      <p:sp>
        <p:nvSpPr>
          <p:cNvPr id="4" name="矩形 3">
            <a:extLst>
              <a:ext uri="{FF2B5EF4-FFF2-40B4-BE49-F238E27FC236}">
                <a16:creationId xmlns:a16="http://schemas.microsoft.com/office/drawing/2014/main" id="{5207F120-F470-D3F6-50A1-711D18691CF3}"/>
              </a:ext>
            </a:extLst>
          </p:cNvPr>
          <p:cNvSpPr/>
          <p:nvPr/>
        </p:nvSpPr>
        <p:spPr>
          <a:xfrm>
            <a:off x="-2054035" y="1782279"/>
            <a:ext cx="2054035" cy="1015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r>
              <a:rPr kumimoji="1" lang="zh-CN" altLang="en-US" dirty="0"/>
              <a:t> 回购需不需要过中介（时间）</a:t>
            </a:r>
            <a:endParaRPr kumimoji="1" lang="en-US" altLang="zh-CN" dirty="0"/>
          </a:p>
          <a:p>
            <a:pPr algn="ctr"/>
            <a:r>
              <a:rPr kumimoji="1" lang="en-US" altLang="zh-CN" dirty="0"/>
              <a:t>2.</a:t>
            </a:r>
            <a:r>
              <a:rPr kumimoji="1" lang="zh-CN" altLang="en-US" dirty="0"/>
              <a:t> 股权激励</a:t>
            </a:r>
          </a:p>
        </p:txBody>
      </p:sp>
      <p:sp>
        <p:nvSpPr>
          <p:cNvPr id="9" name="内容占位符 3">
            <a:extLst>
              <a:ext uri="{FF2B5EF4-FFF2-40B4-BE49-F238E27FC236}">
                <a16:creationId xmlns:a16="http://schemas.microsoft.com/office/drawing/2014/main" id="{3244FD07-6A0F-960E-641D-8ED7952E47EA}"/>
              </a:ext>
            </a:extLst>
          </p:cNvPr>
          <p:cNvSpPr txBox="1">
            <a:spLocks/>
          </p:cNvSpPr>
          <p:nvPr/>
        </p:nvSpPr>
        <p:spPr>
          <a:xfrm>
            <a:off x="822694" y="1186250"/>
            <a:ext cx="10430192" cy="5025372"/>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9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t>特斯拉的股权激励：</a:t>
            </a:r>
            <a:endParaRPr kumimoji="1" lang="en-US" altLang="zh-CN" b="1" dirty="0"/>
          </a:p>
        </p:txBody>
      </p:sp>
      <p:pic>
        <p:nvPicPr>
          <p:cNvPr id="6" name="图片 5">
            <a:extLst>
              <a:ext uri="{FF2B5EF4-FFF2-40B4-BE49-F238E27FC236}">
                <a16:creationId xmlns:a16="http://schemas.microsoft.com/office/drawing/2014/main" id="{365A7438-544F-39C3-0CC8-F415CF5990B5}"/>
              </a:ext>
            </a:extLst>
          </p:cNvPr>
          <p:cNvPicPr>
            <a:picLocks noChangeAspect="1"/>
          </p:cNvPicPr>
          <p:nvPr/>
        </p:nvPicPr>
        <p:blipFill rotWithShape="1">
          <a:blip r:embed="rId2"/>
          <a:srcRect t="33648"/>
          <a:stretch/>
        </p:blipFill>
        <p:spPr>
          <a:xfrm>
            <a:off x="939114" y="1922570"/>
            <a:ext cx="9494520" cy="3560760"/>
          </a:xfrm>
          <a:prstGeom prst="rect">
            <a:avLst/>
          </a:prstGeom>
        </p:spPr>
      </p:pic>
      <p:sp>
        <p:nvSpPr>
          <p:cNvPr id="8" name="矩形 7">
            <a:extLst>
              <a:ext uri="{FF2B5EF4-FFF2-40B4-BE49-F238E27FC236}">
                <a16:creationId xmlns:a16="http://schemas.microsoft.com/office/drawing/2014/main" id="{FCFCDA52-22DD-1865-BE27-D7C921062D6D}"/>
              </a:ext>
            </a:extLst>
          </p:cNvPr>
          <p:cNvSpPr/>
          <p:nvPr/>
        </p:nvSpPr>
        <p:spPr>
          <a:xfrm>
            <a:off x="939114" y="3429000"/>
            <a:ext cx="5452355" cy="1492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8E1D9DDD-FE4F-A043-90DC-93F8FB3E87FC}"/>
              </a:ext>
            </a:extLst>
          </p:cNvPr>
          <p:cNvSpPr/>
          <p:nvPr/>
        </p:nvSpPr>
        <p:spPr>
          <a:xfrm>
            <a:off x="822694" y="4404331"/>
            <a:ext cx="9494520" cy="298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4933582B-2EE9-3967-577F-360455FD84D5}"/>
              </a:ext>
            </a:extLst>
          </p:cNvPr>
          <p:cNvSpPr/>
          <p:nvPr/>
        </p:nvSpPr>
        <p:spPr>
          <a:xfrm>
            <a:off x="7893698" y="5132624"/>
            <a:ext cx="2539936" cy="17649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210270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24D3DEF-2631-AA08-A163-224D212D46C6}"/>
              </a:ext>
            </a:extLst>
          </p:cNvPr>
          <p:cNvSpPr>
            <a:spLocks noGrp="1"/>
          </p:cNvSpPr>
          <p:nvPr>
            <p:ph type="sldNum" sz="quarter" idx="10"/>
          </p:nvPr>
        </p:nvSpPr>
        <p:spPr/>
        <p:txBody>
          <a:bodyPr/>
          <a:lstStyle/>
          <a:p>
            <a:fld id="{F56ABC50-C693-6145-8FE9-48A83A944B62}" type="slidenum">
              <a:rPr kumimoji="1" lang="zh-CN" altLang="en-US" smtClean="0"/>
              <a:pPr/>
              <a:t>42</a:t>
            </a:fld>
            <a:endParaRPr kumimoji="1" lang="zh-CN" altLang="en-US"/>
          </a:p>
        </p:txBody>
      </p:sp>
      <p:sp>
        <p:nvSpPr>
          <p:cNvPr id="5" name="标题 1">
            <a:extLst>
              <a:ext uri="{FF2B5EF4-FFF2-40B4-BE49-F238E27FC236}">
                <a16:creationId xmlns:a16="http://schemas.microsoft.com/office/drawing/2014/main" id="{A7B28A45-E864-C1E5-2716-648E6BE39E0D}"/>
              </a:ext>
            </a:extLst>
          </p:cNvPr>
          <p:cNvSpPr txBox="1">
            <a:spLocks/>
          </p:cNvSpPr>
          <p:nvPr/>
        </p:nvSpPr>
        <p:spPr>
          <a:xfrm>
            <a:off x="939114" y="365126"/>
            <a:ext cx="8427308" cy="821124"/>
          </a:xfrm>
          <a:prstGeom prst="rect">
            <a:avLst/>
          </a:prstGeom>
        </p:spPr>
        <p:txBody>
          <a:bodyPr/>
          <a:lstStyle>
            <a:lvl1pPr algn="l" defTabSz="914400" rtl="0" eaLnBrk="1" latinLnBrk="0" hangingPunct="1">
              <a:lnSpc>
                <a:spcPct val="90000"/>
              </a:lnSpc>
              <a:spcBef>
                <a:spcPct val="0"/>
              </a:spcBef>
              <a:buNone/>
              <a:defRPr sz="43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stStyle>
          <a:p>
            <a:r>
              <a:rPr kumimoji="1" lang="zh-CN" altLang="en-US" dirty="0"/>
              <a:t>特斯拉与证券</a:t>
            </a:r>
          </a:p>
        </p:txBody>
      </p:sp>
      <p:grpSp>
        <p:nvGrpSpPr>
          <p:cNvPr id="9" name="组合 8">
            <a:extLst>
              <a:ext uri="{FF2B5EF4-FFF2-40B4-BE49-F238E27FC236}">
                <a16:creationId xmlns:a16="http://schemas.microsoft.com/office/drawing/2014/main" id="{3931C267-CD16-3F0F-10A1-3C846FC5BBDD}"/>
              </a:ext>
            </a:extLst>
          </p:cNvPr>
          <p:cNvGrpSpPr/>
          <p:nvPr/>
        </p:nvGrpSpPr>
        <p:grpSpPr>
          <a:xfrm>
            <a:off x="551594" y="1669420"/>
            <a:ext cx="10244185" cy="4542202"/>
            <a:chOff x="551594" y="1363746"/>
            <a:chExt cx="10244185" cy="4665767"/>
          </a:xfrm>
        </p:grpSpPr>
        <p:pic>
          <p:nvPicPr>
            <p:cNvPr id="3" name="图片 2">
              <a:extLst>
                <a:ext uri="{FF2B5EF4-FFF2-40B4-BE49-F238E27FC236}">
                  <a16:creationId xmlns:a16="http://schemas.microsoft.com/office/drawing/2014/main" id="{BAC7D593-45F0-D32F-05A3-4F6D97E2CE6E}"/>
                </a:ext>
              </a:extLst>
            </p:cNvPr>
            <p:cNvPicPr>
              <a:picLocks noChangeAspect="1"/>
            </p:cNvPicPr>
            <p:nvPr/>
          </p:nvPicPr>
          <p:blipFill>
            <a:blip r:embed="rId2"/>
            <a:stretch>
              <a:fillRect/>
            </a:stretch>
          </p:blipFill>
          <p:spPr>
            <a:xfrm>
              <a:off x="551594" y="1368358"/>
              <a:ext cx="10244185" cy="4661155"/>
            </a:xfrm>
            <a:prstGeom prst="rect">
              <a:avLst/>
            </a:prstGeom>
          </p:spPr>
        </p:pic>
        <p:sp>
          <p:nvSpPr>
            <p:cNvPr id="7" name="矩形 6">
              <a:extLst>
                <a:ext uri="{FF2B5EF4-FFF2-40B4-BE49-F238E27FC236}">
                  <a16:creationId xmlns:a16="http://schemas.microsoft.com/office/drawing/2014/main" id="{280CC6C5-EEBD-1E40-9284-EBEC9614B0F0}"/>
                </a:ext>
              </a:extLst>
            </p:cNvPr>
            <p:cNvSpPr/>
            <p:nvPr/>
          </p:nvSpPr>
          <p:spPr>
            <a:xfrm>
              <a:off x="748275" y="2893102"/>
              <a:ext cx="8114371" cy="23193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22716CB4-F827-0579-77D8-791F9C03605A}"/>
                </a:ext>
              </a:extLst>
            </p:cNvPr>
            <p:cNvSpPr/>
            <p:nvPr/>
          </p:nvSpPr>
          <p:spPr>
            <a:xfrm>
              <a:off x="748274" y="1363746"/>
              <a:ext cx="2606532" cy="3341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A057A7F3-F2B3-F024-B250-F3C28AB7C005}"/>
                </a:ext>
              </a:extLst>
            </p:cNvPr>
            <p:cNvSpPr/>
            <p:nvPr/>
          </p:nvSpPr>
          <p:spPr>
            <a:xfrm>
              <a:off x="748275" y="3135530"/>
              <a:ext cx="8114371" cy="23193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 name="矩形 9">
            <a:extLst>
              <a:ext uri="{FF2B5EF4-FFF2-40B4-BE49-F238E27FC236}">
                <a16:creationId xmlns:a16="http://schemas.microsoft.com/office/drawing/2014/main" id="{23D88D30-129C-DC8C-BFC9-C8A33271F83F}"/>
              </a:ext>
            </a:extLst>
          </p:cNvPr>
          <p:cNvSpPr/>
          <p:nvPr/>
        </p:nvSpPr>
        <p:spPr>
          <a:xfrm>
            <a:off x="-1808667" y="8501171"/>
            <a:ext cx="5983021" cy="6723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RCF </a:t>
            </a:r>
            <a:r>
              <a:rPr kumimoji="1" lang="zh-CN" altLang="en-US" dirty="0"/>
              <a:t>补充 有授信但没用过 </a:t>
            </a:r>
            <a:endParaRPr kumimoji="1" lang="en-US" altLang="zh-CN" dirty="0"/>
          </a:p>
          <a:p>
            <a:pPr algn="ctr"/>
            <a:r>
              <a:rPr kumimoji="1" lang="zh-CN" altLang="en-US" dirty="0"/>
              <a:t>放原文 查一下出现</a:t>
            </a:r>
            <a:r>
              <a:rPr kumimoji="1" lang="en-US" altLang="zh-CN" dirty="0"/>
              <a:t>bank/loan</a:t>
            </a:r>
            <a:r>
              <a:rPr kumimoji="1" lang="zh-CN" altLang="en-US" dirty="0"/>
              <a:t>，解释和</a:t>
            </a:r>
            <a:r>
              <a:rPr kumimoji="1" lang="en-US" altLang="zh-CN" dirty="0"/>
              <a:t>bank</a:t>
            </a:r>
            <a:r>
              <a:rPr kumimoji="1" lang="zh-CN" altLang="en-US" dirty="0"/>
              <a:t>的关系</a:t>
            </a:r>
          </a:p>
        </p:txBody>
      </p:sp>
      <p:sp>
        <p:nvSpPr>
          <p:cNvPr id="11" name="内容占位符 3">
            <a:extLst>
              <a:ext uri="{FF2B5EF4-FFF2-40B4-BE49-F238E27FC236}">
                <a16:creationId xmlns:a16="http://schemas.microsoft.com/office/drawing/2014/main" id="{8D42F1FB-7D9B-2967-898E-D75048F9B2F3}"/>
              </a:ext>
            </a:extLst>
          </p:cNvPr>
          <p:cNvSpPr txBox="1">
            <a:spLocks/>
          </p:cNvSpPr>
          <p:nvPr/>
        </p:nvSpPr>
        <p:spPr>
          <a:xfrm>
            <a:off x="712112" y="1118394"/>
            <a:ext cx="10742602" cy="4621212"/>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9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kumimoji="1" lang="zh-CN" altLang="en-US" sz="1800" b="1" dirty="0"/>
              <a:t>特斯拉的债券和融资租赁（</a:t>
            </a:r>
            <a:r>
              <a:rPr kumimoji="1" lang="en-US" altLang="zh-CN" sz="1800" b="1" dirty="0"/>
              <a:t>debt</a:t>
            </a:r>
            <a:r>
              <a:rPr kumimoji="1" lang="zh-CN" altLang="en-US" sz="1800" b="1" dirty="0"/>
              <a:t> </a:t>
            </a:r>
            <a:r>
              <a:rPr kumimoji="1" lang="en-US" altLang="zh-CN" sz="1800" b="1" dirty="0"/>
              <a:t>and</a:t>
            </a:r>
            <a:r>
              <a:rPr kumimoji="1" lang="zh-CN" altLang="en-US" sz="1800" b="1" dirty="0"/>
              <a:t> </a:t>
            </a:r>
            <a:r>
              <a:rPr kumimoji="1" lang="en-US" altLang="zh-CN" sz="1800" b="1" dirty="0"/>
              <a:t>finance</a:t>
            </a:r>
            <a:r>
              <a:rPr kumimoji="1" lang="zh-CN" altLang="en-US" sz="1800" b="1" dirty="0"/>
              <a:t> </a:t>
            </a:r>
            <a:r>
              <a:rPr kumimoji="1" lang="en-US" altLang="zh-CN" sz="1800" b="1" dirty="0"/>
              <a:t>leases</a:t>
            </a:r>
            <a:r>
              <a:rPr kumimoji="1" lang="zh-CN" altLang="en-US" sz="1800" b="1" dirty="0"/>
              <a:t>）：</a:t>
            </a:r>
            <a:endParaRPr kumimoji="1" lang="en-US" altLang="zh-CN" sz="1800" dirty="0"/>
          </a:p>
        </p:txBody>
      </p:sp>
    </p:spTree>
    <p:extLst>
      <p:ext uri="{BB962C8B-B14F-4D97-AF65-F5344CB8AC3E}">
        <p14:creationId xmlns:p14="http://schemas.microsoft.com/office/powerpoint/2010/main" val="1609723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24D3DEF-2631-AA08-A163-224D212D46C6}"/>
              </a:ext>
            </a:extLst>
          </p:cNvPr>
          <p:cNvSpPr>
            <a:spLocks noGrp="1"/>
          </p:cNvSpPr>
          <p:nvPr>
            <p:ph type="sldNum" sz="quarter" idx="10"/>
          </p:nvPr>
        </p:nvSpPr>
        <p:spPr/>
        <p:txBody>
          <a:bodyPr/>
          <a:lstStyle/>
          <a:p>
            <a:fld id="{F56ABC50-C693-6145-8FE9-48A83A944B62}" type="slidenum">
              <a:rPr kumimoji="1" lang="zh-CN" altLang="en-US" smtClean="0"/>
              <a:pPr/>
              <a:t>43</a:t>
            </a:fld>
            <a:endParaRPr kumimoji="1" lang="zh-CN" altLang="en-US"/>
          </a:p>
        </p:txBody>
      </p:sp>
      <p:sp>
        <p:nvSpPr>
          <p:cNvPr id="5" name="标题 1">
            <a:extLst>
              <a:ext uri="{FF2B5EF4-FFF2-40B4-BE49-F238E27FC236}">
                <a16:creationId xmlns:a16="http://schemas.microsoft.com/office/drawing/2014/main" id="{A7B28A45-E864-C1E5-2716-648E6BE39E0D}"/>
              </a:ext>
            </a:extLst>
          </p:cNvPr>
          <p:cNvSpPr txBox="1">
            <a:spLocks/>
          </p:cNvSpPr>
          <p:nvPr/>
        </p:nvSpPr>
        <p:spPr>
          <a:xfrm>
            <a:off x="939114" y="365126"/>
            <a:ext cx="8427308" cy="821124"/>
          </a:xfrm>
          <a:prstGeom prst="rect">
            <a:avLst/>
          </a:prstGeom>
        </p:spPr>
        <p:txBody>
          <a:bodyPr/>
          <a:lstStyle>
            <a:lvl1pPr algn="l" defTabSz="914400" rtl="0" eaLnBrk="1" latinLnBrk="0" hangingPunct="1">
              <a:lnSpc>
                <a:spcPct val="90000"/>
              </a:lnSpc>
              <a:spcBef>
                <a:spcPct val="0"/>
              </a:spcBef>
              <a:buNone/>
              <a:defRPr sz="43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stStyle>
          <a:p>
            <a:r>
              <a:rPr kumimoji="1" lang="zh-CN" altLang="en-US" dirty="0"/>
              <a:t>特斯拉与证券</a:t>
            </a:r>
          </a:p>
        </p:txBody>
      </p:sp>
      <p:sp>
        <p:nvSpPr>
          <p:cNvPr id="10" name="矩形 9">
            <a:extLst>
              <a:ext uri="{FF2B5EF4-FFF2-40B4-BE49-F238E27FC236}">
                <a16:creationId xmlns:a16="http://schemas.microsoft.com/office/drawing/2014/main" id="{23D88D30-129C-DC8C-BFC9-C8A33271F83F}"/>
              </a:ext>
            </a:extLst>
          </p:cNvPr>
          <p:cNvSpPr/>
          <p:nvPr/>
        </p:nvSpPr>
        <p:spPr>
          <a:xfrm>
            <a:off x="-1808667" y="8501171"/>
            <a:ext cx="5983021" cy="6723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RCF </a:t>
            </a:r>
            <a:r>
              <a:rPr kumimoji="1" lang="zh-CN" altLang="en-US" dirty="0"/>
              <a:t>补充 有授信但没用过 </a:t>
            </a:r>
            <a:endParaRPr kumimoji="1" lang="en-US" altLang="zh-CN" dirty="0"/>
          </a:p>
          <a:p>
            <a:pPr algn="ctr"/>
            <a:r>
              <a:rPr kumimoji="1" lang="zh-CN" altLang="en-US" dirty="0"/>
              <a:t>放原文 查一下出现</a:t>
            </a:r>
            <a:r>
              <a:rPr kumimoji="1" lang="en-US" altLang="zh-CN" dirty="0"/>
              <a:t>bank/loan</a:t>
            </a:r>
            <a:r>
              <a:rPr kumimoji="1" lang="zh-CN" altLang="en-US" dirty="0"/>
              <a:t>，解释和</a:t>
            </a:r>
            <a:r>
              <a:rPr kumimoji="1" lang="en-US" altLang="zh-CN" dirty="0"/>
              <a:t>bank</a:t>
            </a:r>
            <a:r>
              <a:rPr kumimoji="1" lang="zh-CN" altLang="en-US" dirty="0"/>
              <a:t>的关系</a:t>
            </a:r>
          </a:p>
        </p:txBody>
      </p:sp>
      <p:sp>
        <p:nvSpPr>
          <p:cNvPr id="11" name="内容占位符 3">
            <a:extLst>
              <a:ext uri="{FF2B5EF4-FFF2-40B4-BE49-F238E27FC236}">
                <a16:creationId xmlns:a16="http://schemas.microsoft.com/office/drawing/2014/main" id="{8D42F1FB-7D9B-2967-898E-D75048F9B2F3}"/>
              </a:ext>
            </a:extLst>
          </p:cNvPr>
          <p:cNvSpPr txBox="1">
            <a:spLocks/>
          </p:cNvSpPr>
          <p:nvPr/>
        </p:nvSpPr>
        <p:spPr>
          <a:xfrm>
            <a:off x="712112" y="1118394"/>
            <a:ext cx="10742602" cy="4621212"/>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9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kumimoji="1" lang="zh-CN" altLang="en-US" sz="2000" b="1" dirty="0"/>
              <a:t>特斯拉的债券和融资租赁（</a:t>
            </a:r>
            <a:r>
              <a:rPr kumimoji="1" lang="en-US" altLang="zh-CN" sz="2000" b="1" dirty="0"/>
              <a:t>debt</a:t>
            </a:r>
            <a:r>
              <a:rPr kumimoji="1" lang="zh-CN" altLang="en-US" sz="2000" b="1" dirty="0"/>
              <a:t> </a:t>
            </a:r>
            <a:r>
              <a:rPr kumimoji="1" lang="en-US" altLang="zh-CN" sz="2000" b="1" dirty="0"/>
              <a:t>and</a:t>
            </a:r>
            <a:r>
              <a:rPr kumimoji="1" lang="zh-CN" altLang="en-US" sz="2000" b="1" dirty="0"/>
              <a:t> </a:t>
            </a:r>
            <a:r>
              <a:rPr kumimoji="1" lang="en-US" altLang="zh-CN" sz="2000" b="1" dirty="0"/>
              <a:t>finance</a:t>
            </a:r>
            <a:r>
              <a:rPr kumimoji="1" lang="zh-CN" altLang="en-US" sz="2000" b="1" dirty="0"/>
              <a:t> </a:t>
            </a:r>
            <a:r>
              <a:rPr kumimoji="1" lang="en-US" altLang="zh-CN" sz="2000" b="1" dirty="0"/>
              <a:t>leases</a:t>
            </a:r>
            <a:r>
              <a:rPr kumimoji="1" lang="zh-CN" altLang="en-US" sz="2000" b="1" dirty="0"/>
              <a:t>）：</a:t>
            </a:r>
            <a:endParaRPr kumimoji="1" lang="en-US" altLang="zh-CN" sz="2000" b="1" dirty="0"/>
          </a:p>
          <a:p>
            <a:r>
              <a:rPr kumimoji="1" lang="en-US" altLang="zh-CN" sz="1800" b="1" dirty="0"/>
              <a:t>2024</a:t>
            </a:r>
            <a:r>
              <a:rPr kumimoji="1" lang="zh-CN" altLang="en-US" sz="1800" b="1" dirty="0"/>
              <a:t> </a:t>
            </a:r>
            <a:r>
              <a:rPr kumimoji="1" lang="en-US" altLang="zh-CN" sz="1800" b="1" dirty="0"/>
              <a:t>Notes</a:t>
            </a:r>
            <a:r>
              <a:rPr kumimoji="1" lang="zh-CN" altLang="en-US" sz="1800" b="1" dirty="0"/>
              <a:t>：可转换债券。</a:t>
            </a:r>
            <a:r>
              <a:rPr kumimoji="1" lang="zh-CN" altLang="en-US" sz="1800" dirty="0"/>
              <a:t>触发了转股条件</a:t>
            </a:r>
            <a:r>
              <a:rPr kumimoji="1" lang="en-US" altLang="zh-CN" sz="1800" dirty="0"/>
              <a:t>——2023</a:t>
            </a:r>
            <a:r>
              <a:rPr kumimoji="1" lang="zh-CN" altLang="en-US" sz="1800" dirty="0"/>
              <a:t>年最后</a:t>
            </a:r>
            <a:r>
              <a:rPr kumimoji="1" lang="en-US" altLang="zh-CN" sz="1800" dirty="0"/>
              <a:t>30</a:t>
            </a:r>
            <a:r>
              <a:rPr kumimoji="1" lang="zh-CN" altLang="en-US" sz="1800" dirty="0"/>
              <a:t>个交易中至少有</a:t>
            </a:r>
            <a:r>
              <a:rPr kumimoji="1" lang="en-US" altLang="zh-CN" sz="1800" dirty="0"/>
              <a:t>20</a:t>
            </a:r>
            <a:r>
              <a:rPr kumimoji="1" lang="zh-CN" altLang="en-US" sz="1800" dirty="0"/>
              <a:t>个交易日价格超过了转股价格</a:t>
            </a:r>
            <a:r>
              <a:rPr kumimoji="1" lang="en-US" altLang="zh-CN" sz="1800" dirty="0"/>
              <a:t>130%</a:t>
            </a:r>
            <a:r>
              <a:rPr kumimoji="1" lang="zh-CN" altLang="en-US" sz="1800" dirty="0"/>
              <a:t>，可以在</a:t>
            </a:r>
            <a:r>
              <a:rPr kumimoji="1" lang="en-US" altLang="zh-CN" sz="1800" dirty="0"/>
              <a:t>24Q1</a:t>
            </a:r>
            <a:r>
              <a:rPr kumimoji="1" lang="zh-CN" altLang="en-US" sz="1800" dirty="0"/>
              <a:t>由持有人转换，目前票据账面价值</a:t>
            </a:r>
            <a:r>
              <a:rPr kumimoji="1" lang="en-US" altLang="zh-CN" sz="1800" dirty="0"/>
              <a:t>3700</a:t>
            </a:r>
            <a:r>
              <a:rPr kumimoji="1" lang="zh-CN" altLang="en-US" sz="1800" dirty="0"/>
              <a:t>万美元，转换价值超过本金</a:t>
            </a:r>
            <a:r>
              <a:rPr kumimoji="1" lang="en-US" altLang="zh-CN" sz="1800" dirty="0"/>
              <a:t>4.06</a:t>
            </a:r>
            <a:r>
              <a:rPr kumimoji="1" lang="zh-CN" altLang="en-US" sz="1800" dirty="0"/>
              <a:t>亿美元。</a:t>
            </a:r>
            <a:endParaRPr kumimoji="1" lang="en-US" altLang="zh-CN" sz="1800" dirty="0"/>
          </a:p>
          <a:p>
            <a:pPr marL="0" indent="0">
              <a:buNone/>
            </a:pPr>
            <a:endParaRPr kumimoji="1" lang="en-US" altLang="zh-CN" sz="1800" b="1" dirty="0"/>
          </a:p>
          <a:p>
            <a:r>
              <a:rPr kumimoji="1" lang="en-US" altLang="zh-CN" sz="1800" b="1" dirty="0"/>
              <a:t>RCF Credit Agreement</a:t>
            </a:r>
            <a:r>
              <a:rPr kumimoji="1" lang="zh-CN" altLang="en-US" sz="1800" b="1" dirty="0"/>
              <a:t>：循环信用贷款。</a:t>
            </a:r>
            <a:r>
              <a:rPr kumimoji="1" lang="en-US" altLang="zh-CN" sz="1800" dirty="0"/>
              <a:t>2015</a:t>
            </a:r>
            <a:r>
              <a:rPr kumimoji="1" lang="zh-CN" altLang="en-US" sz="1800" dirty="0"/>
              <a:t>年时，特斯拉和银行签订了资产支持（应收帐款、库存、设备等）的循环协议，未提取金额利息费用率为</a:t>
            </a:r>
            <a:r>
              <a:rPr kumimoji="1" lang="en-US" altLang="zh-CN" sz="1800" dirty="0"/>
              <a:t>0.25%</a:t>
            </a:r>
            <a:r>
              <a:rPr kumimoji="1" lang="zh-CN" altLang="en-US" sz="1800" dirty="0"/>
              <a:t>；</a:t>
            </a:r>
            <a:r>
              <a:rPr kumimoji="1" lang="en-US" altLang="zh-CN" sz="1800" dirty="0"/>
              <a:t>2023</a:t>
            </a:r>
            <a:r>
              <a:rPr kumimoji="1" lang="zh-CN" altLang="en-US" sz="1800" dirty="0"/>
              <a:t>年</a:t>
            </a:r>
            <a:r>
              <a:rPr kumimoji="1" lang="en-US" altLang="zh-CN" sz="1800" dirty="0"/>
              <a:t>1</a:t>
            </a:r>
            <a:r>
              <a:rPr kumimoji="1" lang="zh-CN" altLang="en-US" sz="1800" dirty="0"/>
              <a:t>月，终止该协议，改签为无担保的</a:t>
            </a:r>
            <a:r>
              <a:rPr kumimoji="1" lang="en-US" altLang="zh-CN" sz="1800" dirty="0"/>
              <a:t>5</a:t>
            </a:r>
            <a:r>
              <a:rPr kumimoji="1" lang="zh-CN" altLang="en-US" sz="1800" dirty="0"/>
              <a:t>年</a:t>
            </a:r>
            <a:r>
              <a:rPr kumimoji="1" lang="en-US" altLang="zh-CN" sz="1800" dirty="0"/>
              <a:t>RCF</a:t>
            </a:r>
            <a:r>
              <a:rPr kumimoji="1" lang="zh-CN" altLang="en-US" sz="1800" dirty="0"/>
              <a:t>，额度为</a:t>
            </a:r>
            <a:r>
              <a:rPr kumimoji="1" lang="en-US" altLang="zh-CN" sz="1800" dirty="0"/>
              <a:t>50</a:t>
            </a:r>
            <a:r>
              <a:rPr kumimoji="1" lang="zh-CN" altLang="en-US" sz="1800" dirty="0"/>
              <a:t>亿美元（目前未提用），未提取金额利息费用率降低至</a:t>
            </a:r>
            <a:r>
              <a:rPr kumimoji="1" lang="en-US" altLang="zh-CN" sz="1800" dirty="0"/>
              <a:t>0.125%</a:t>
            </a:r>
            <a:r>
              <a:rPr kumimoji="1" lang="zh-CN" altLang="en-US" sz="1800" dirty="0"/>
              <a:t>（即约产生每年</a:t>
            </a:r>
            <a:r>
              <a:rPr kumimoji="1" lang="en-US" altLang="zh-CN" sz="1800" dirty="0"/>
              <a:t>6.25</a:t>
            </a:r>
            <a:r>
              <a:rPr kumimoji="1" lang="zh-CN" altLang="en-US" sz="1800" dirty="0"/>
              <a:t>亿利息费用）</a:t>
            </a:r>
            <a:endParaRPr kumimoji="1" lang="en-US" altLang="zh-CN" sz="1800" b="1" dirty="0"/>
          </a:p>
          <a:p>
            <a:endParaRPr kumimoji="1" lang="en-US" altLang="zh-CN" sz="1800" dirty="0"/>
          </a:p>
        </p:txBody>
      </p:sp>
      <p:pic>
        <p:nvPicPr>
          <p:cNvPr id="4" name="图片 3">
            <a:extLst>
              <a:ext uri="{FF2B5EF4-FFF2-40B4-BE49-F238E27FC236}">
                <a16:creationId xmlns:a16="http://schemas.microsoft.com/office/drawing/2014/main" id="{C574BF1A-5A45-D4C9-A35E-19AA214FF355}"/>
              </a:ext>
            </a:extLst>
          </p:cNvPr>
          <p:cNvPicPr>
            <a:picLocks noChangeAspect="1"/>
          </p:cNvPicPr>
          <p:nvPr/>
        </p:nvPicPr>
        <p:blipFill>
          <a:blip r:embed="rId2"/>
          <a:stretch>
            <a:fillRect/>
          </a:stretch>
        </p:blipFill>
        <p:spPr>
          <a:xfrm>
            <a:off x="939114" y="2907150"/>
            <a:ext cx="10295014" cy="728148"/>
          </a:xfrm>
          <a:prstGeom prst="rect">
            <a:avLst/>
          </a:prstGeom>
        </p:spPr>
      </p:pic>
      <p:pic>
        <p:nvPicPr>
          <p:cNvPr id="6" name="图片 5">
            <a:extLst>
              <a:ext uri="{FF2B5EF4-FFF2-40B4-BE49-F238E27FC236}">
                <a16:creationId xmlns:a16="http://schemas.microsoft.com/office/drawing/2014/main" id="{102CDC4D-1CD3-0F10-1786-ED68BF43A33D}"/>
              </a:ext>
            </a:extLst>
          </p:cNvPr>
          <p:cNvPicPr>
            <a:picLocks noChangeAspect="1"/>
          </p:cNvPicPr>
          <p:nvPr/>
        </p:nvPicPr>
        <p:blipFill>
          <a:blip r:embed="rId3"/>
          <a:stretch>
            <a:fillRect/>
          </a:stretch>
        </p:blipFill>
        <p:spPr>
          <a:xfrm>
            <a:off x="939114" y="5280567"/>
            <a:ext cx="10295015" cy="1404523"/>
          </a:xfrm>
          <a:prstGeom prst="rect">
            <a:avLst/>
          </a:prstGeom>
        </p:spPr>
      </p:pic>
    </p:spTree>
    <p:extLst>
      <p:ext uri="{BB962C8B-B14F-4D97-AF65-F5344CB8AC3E}">
        <p14:creationId xmlns:p14="http://schemas.microsoft.com/office/powerpoint/2010/main" val="610516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AC7D593-45F0-D32F-05A3-4F6D97E2CE6E}"/>
              </a:ext>
            </a:extLst>
          </p:cNvPr>
          <p:cNvPicPr>
            <a:picLocks noChangeAspect="1"/>
          </p:cNvPicPr>
          <p:nvPr/>
        </p:nvPicPr>
        <p:blipFill>
          <a:blip r:embed="rId2"/>
          <a:stretch>
            <a:fillRect/>
          </a:stretch>
        </p:blipFill>
        <p:spPr>
          <a:xfrm>
            <a:off x="551594" y="1368358"/>
            <a:ext cx="10244185" cy="4661155"/>
          </a:xfrm>
          <a:prstGeom prst="rect">
            <a:avLst/>
          </a:prstGeom>
        </p:spPr>
      </p:pic>
      <p:sp>
        <p:nvSpPr>
          <p:cNvPr id="2" name="灯片编号占位符 1">
            <a:extLst>
              <a:ext uri="{FF2B5EF4-FFF2-40B4-BE49-F238E27FC236}">
                <a16:creationId xmlns:a16="http://schemas.microsoft.com/office/drawing/2014/main" id="{624D3DEF-2631-AA08-A163-224D212D46C6}"/>
              </a:ext>
            </a:extLst>
          </p:cNvPr>
          <p:cNvSpPr>
            <a:spLocks noGrp="1"/>
          </p:cNvSpPr>
          <p:nvPr>
            <p:ph type="sldNum" sz="quarter" idx="10"/>
          </p:nvPr>
        </p:nvSpPr>
        <p:spPr/>
        <p:txBody>
          <a:bodyPr/>
          <a:lstStyle/>
          <a:p>
            <a:fld id="{F56ABC50-C693-6145-8FE9-48A83A944B62}" type="slidenum">
              <a:rPr kumimoji="1" lang="zh-CN" altLang="en-US" smtClean="0"/>
              <a:pPr/>
              <a:t>44</a:t>
            </a:fld>
            <a:endParaRPr kumimoji="1" lang="zh-CN" altLang="en-US"/>
          </a:p>
        </p:txBody>
      </p:sp>
      <p:sp>
        <p:nvSpPr>
          <p:cNvPr id="4" name="矩形 3">
            <a:extLst>
              <a:ext uri="{FF2B5EF4-FFF2-40B4-BE49-F238E27FC236}">
                <a16:creationId xmlns:a16="http://schemas.microsoft.com/office/drawing/2014/main" id="{D07DD003-C13F-BB63-9656-756848434617}"/>
              </a:ext>
            </a:extLst>
          </p:cNvPr>
          <p:cNvSpPr/>
          <p:nvPr/>
        </p:nvSpPr>
        <p:spPr>
          <a:xfrm>
            <a:off x="748274" y="5416862"/>
            <a:ext cx="5014659" cy="23193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标题 1">
            <a:extLst>
              <a:ext uri="{FF2B5EF4-FFF2-40B4-BE49-F238E27FC236}">
                <a16:creationId xmlns:a16="http://schemas.microsoft.com/office/drawing/2014/main" id="{A7B28A45-E864-C1E5-2716-648E6BE39E0D}"/>
              </a:ext>
            </a:extLst>
          </p:cNvPr>
          <p:cNvSpPr txBox="1">
            <a:spLocks/>
          </p:cNvSpPr>
          <p:nvPr/>
        </p:nvSpPr>
        <p:spPr>
          <a:xfrm>
            <a:off x="939114" y="365126"/>
            <a:ext cx="8427308" cy="821124"/>
          </a:xfrm>
          <a:prstGeom prst="rect">
            <a:avLst/>
          </a:prstGeom>
        </p:spPr>
        <p:txBody>
          <a:bodyPr/>
          <a:lstStyle>
            <a:lvl1pPr algn="l" defTabSz="914400" rtl="0" eaLnBrk="1" latinLnBrk="0" hangingPunct="1">
              <a:lnSpc>
                <a:spcPct val="90000"/>
              </a:lnSpc>
              <a:spcBef>
                <a:spcPct val="0"/>
              </a:spcBef>
              <a:buNone/>
              <a:defRPr sz="43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stStyle>
          <a:p>
            <a:r>
              <a:rPr kumimoji="1" lang="zh-CN" altLang="en-US" dirty="0"/>
              <a:t>特斯拉与资产支持证券</a:t>
            </a:r>
          </a:p>
        </p:txBody>
      </p:sp>
      <p:sp>
        <p:nvSpPr>
          <p:cNvPr id="7" name="矩形 6">
            <a:extLst>
              <a:ext uri="{FF2B5EF4-FFF2-40B4-BE49-F238E27FC236}">
                <a16:creationId xmlns:a16="http://schemas.microsoft.com/office/drawing/2014/main" id="{280CC6C5-EEBD-1E40-9284-EBEC9614B0F0}"/>
              </a:ext>
            </a:extLst>
          </p:cNvPr>
          <p:cNvSpPr/>
          <p:nvPr/>
        </p:nvSpPr>
        <p:spPr>
          <a:xfrm>
            <a:off x="748274" y="4227916"/>
            <a:ext cx="8114371" cy="23193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22716CB4-F827-0579-77D8-791F9C03605A}"/>
              </a:ext>
            </a:extLst>
          </p:cNvPr>
          <p:cNvSpPr/>
          <p:nvPr/>
        </p:nvSpPr>
        <p:spPr>
          <a:xfrm>
            <a:off x="598784" y="1343897"/>
            <a:ext cx="2606532" cy="3341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093EAE0B-1692-240E-E230-12955008C157}"/>
              </a:ext>
            </a:extLst>
          </p:cNvPr>
          <p:cNvSpPr/>
          <p:nvPr/>
        </p:nvSpPr>
        <p:spPr>
          <a:xfrm>
            <a:off x="748274" y="4448452"/>
            <a:ext cx="8114371" cy="23193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0F418B93-D724-AA7D-057B-4780F2AF3433}"/>
              </a:ext>
            </a:extLst>
          </p:cNvPr>
          <p:cNvSpPr/>
          <p:nvPr/>
        </p:nvSpPr>
        <p:spPr>
          <a:xfrm>
            <a:off x="748273" y="4680387"/>
            <a:ext cx="8114371" cy="23193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4594611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24D3DEF-2631-AA08-A163-224D212D46C6}"/>
              </a:ext>
            </a:extLst>
          </p:cNvPr>
          <p:cNvSpPr>
            <a:spLocks noGrp="1"/>
          </p:cNvSpPr>
          <p:nvPr>
            <p:ph type="sldNum" sz="quarter" idx="10"/>
          </p:nvPr>
        </p:nvSpPr>
        <p:spPr/>
        <p:txBody>
          <a:bodyPr/>
          <a:lstStyle/>
          <a:p>
            <a:fld id="{F56ABC50-C693-6145-8FE9-48A83A944B62}" type="slidenum">
              <a:rPr kumimoji="1" lang="zh-CN" altLang="en-US" smtClean="0"/>
              <a:pPr/>
              <a:t>45</a:t>
            </a:fld>
            <a:endParaRPr kumimoji="1" lang="zh-CN" altLang="en-US"/>
          </a:p>
        </p:txBody>
      </p:sp>
      <p:sp>
        <p:nvSpPr>
          <p:cNvPr id="5" name="标题 1">
            <a:extLst>
              <a:ext uri="{FF2B5EF4-FFF2-40B4-BE49-F238E27FC236}">
                <a16:creationId xmlns:a16="http://schemas.microsoft.com/office/drawing/2014/main" id="{A7B28A45-E864-C1E5-2716-648E6BE39E0D}"/>
              </a:ext>
            </a:extLst>
          </p:cNvPr>
          <p:cNvSpPr txBox="1">
            <a:spLocks/>
          </p:cNvSpPr>
          <p:nvPr/>
        </p:nvSpPr>
        <p:spPr>
          <a:xfrm>
            <a:off x="939114" y="365126"/>
            <a:ext cx="8427308" cy="821124"/>
          </a:xfrm>
          <a:prstGeom prst="rect">
            <a:avLst/>
          </a:prstGeom>
        </p:spPr>
        <p:txBody>
          <a:bodyPr/>
          <a:lstStyle>
            <a:lvl1pPr algn="l" defTabSz="914400" rtl="0" eaLnBrk="1" latinLnBrk="0" hangingPunct="1">
              <a:lnSpc>
                <a:spcPct val="90000"/>
              </a:lnSpc>
              <a:spcBef>
                <a:spcPct val="0"/>
              </a:spcBef>
              <a:buNone/>
              <a:defRPr sz="43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stStyle>
          <a:p>
            <a:r>
              <a:rPr kumimoji="1" lang="zh-CN" altLang="en-US" dirty="0"/>
              <a:t>特斯拉与证券</a:t>
            </a:r>
          </a:p>
        </p:txBody>
      </p:sp>
      <p:sp>
        <p:nvSpPr>
          <p:cNvPr id="10" name="矩形 9">
            <a:extLst>
              <a:ext uri="{FF2B5EF4-FFF2-40B4-BE49-F238E27FC236}">
                <a16:creationId xmlns:a16="http://schemas.microsoft.com/office/drawing/2014/main" id="{23D88D30-129C-DC8C-BFC9-C8A33271F83F}"/>
              </a:ext>
            </a:extLst>
          </p:cNvPr>
          <p:cNvSpPr/>
          <p:nvPr/>
        </p:nvSpPr>
        <p:spPr>
          <a:xfrm>
            <a:off x="-1808667" y="8501171"/>
            <a:ext cx="5983021" cy="6723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RCF </a:t>
            </a:r>
            <a:r>
              <a:rPr kumimoji="1" lang="zh-CN" altLang="en-US" dirty="0"/>
              <a:t>补充 有授信但没用过 </a:t>
            </a:r>
            <a:endParaRPr kumimoji="1" lang="en-US" altLang="zh-CN" dirty="0"/>
          </a:p>
          <a:p>
            <a:pPr algn="ctr"/>
            <a:r>
              <a:rPr kumimoji="1" lang="zh-CN" altLang="en-US" dirty="0"/>
              <a:t>放原文 查一下出现</a:t>
            </a:r>
            <a:r>
              <a:rPr kumimoji="1" lang="en-US" altLang="zh-CN" dirty="0"/>
              <a:t>bank/loan</a:t>
            </a:r>
            <a:r>
              <a:rPr kumimoji="1" lang="zh-CN" altLang="en-US" dirty="0"/>
              <a:t>，解释和</a:t>
            </a:r>
            <a:r>
              <a:rPr kumimoji="1" lang="en-US" altLang="zh-CN" dirty="0"/>
              <a:t>bank</a:t>
            </a:r>
            <a:r>
              <a:rPr kumimoji="1" lang="zh-CN" altLang="en-US" dirty="0"/>
              <a:t>的关系</a:t>
            </a:r>
          </a:p>
        </p:txBody>
      </p:sp>
      <p:sp>
        <p:nvSpPr>
          <p:cNvPr id="11" name="内容占位符 3">
            <a:extLst>
              <a:ext uri="{FF2B5EF4-FFF2-40B4-BE49-F238E27FC236}">
                <a16:creationId xmlns:a16="http://schemas.microsoft.com/office/drawing/2014/main" id="{8D42F1FB-7D9B-2967-898E-D75048F9B2F3}"/>
              </a:ext>
            </a:extLst>
          </p:cNvPr>
          <p:cNvSpPr txBox="1">
            <a:spLocks/>
          </p:cNvSpPr>
          <p:nvPr/>
        </p:nvSpPr>
        <p:spPr>
          <a:xfrm>
            <a:off x="712112" y="1118394"/>
            <a:ext cx="10742602" cy="4621212"/>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9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kumimoji="1" lang="zh-CN" altLang="en-US" sz="2000" b="1" dirty="0"/>
              <a:t>特斯拉的债券和融资租赁（</a:t>
            </a:r>
            <a:r>
              <a:rPr kumimoji="1" lang="en-US" altLang="zh-CN" sz="2000" b="1" dirty="0"/>
              <a:t>debt</a:t>
            </a:r>
            <a:r>
              <a:rPr kumimoji="1" lang="zh-CN" altLang="en-US" sz="2000" b="1" dirty="0"/>
              <a:t> </a:t>
            </a:r>
            <a:r>
              <a:rPr kumimoji="1" lang="en-US" altLang="zh-CN" sz="2000" b="1" dirty="0"/>
              <a:t>and</a:t>
            </a:r>
            <a:r>
              <a:rPr kumimoji="1" lang="zh-CN" altLang="en-US" sz="2000" b="1" dirty="0"/>
              <a:t> </a:t>
            </a:r>
            <a:r>
              <a:rPr kumimoji="1" lang="en-US" altLang="zh-CN" sz="2000" b="1" dirty="0"/>
              <a:t>finance</a:t>
            </a:r>
            <a:r>
              <a:rPr kumimoji="1" lang="zh-CN" altLang="en-US" sz="2000" b="1" dirty="0"/>
              <a:t> </a:t>
            </a:r>
            <a:r>
              <a:rPr kumimoji="1" lang="en-US" altLang="zh-CN" sz="2000" b="1" dirty="0"/>
              <a:t>leases</a:t>
            </a:r>
            <a:r>
              <a:rPr kumimoji="1" lang="zh-CN" altLang="en-US" sz="2000" b="1" dirty="0"/>
              <a:t>）：</a:t>
            </a:r>
            <a:endParaRPr kumimoji="1" lang="en-US" altLang="zh-CN" sz="2000" b="1" dirty="0"/>
          </a:p>
          <a:p>
            <a:r>
              <a:rPr kumimoji="1" lang="zh-CN" altLang="en-US" sz="1800" b="1" dirty="0"/>
              <a:t>资产支持证券：</a:t>
            </a:r>
            <a:r>
              <a:rPr kumimoji="1" lang="zh-CN" altLang="en-US" sz="1800" dirty="0"/>
              <a:t>把汽车租赁或融资的应收账款受益权转移给</a:t>
            </a:r>
            <a:r>
              <a:rPr kumimoji="1" lang="en-US" altLang="zh-CN" sz="1800" dirty="0"/>
              <a:t>SPE</a:t>
            </a:r>
            <a:r>
              <a:rPr kumimoji="1" lang="zh-CN" altLang="en-US" sz="1800" dirty="0"/>
              <a:t>，</a:t>
            </a:r>
            <a:r>
              <a:rPr kumimoji="1" lang="en-US" altLang="zh-CN" sz="1800" dirty="0"/>
              <a:t>23</a:t>
            </a:r>
            <a:r>
              <a:rPr kumimoji="1" lang="zh-CN" altLang="en-US" sz="1800" dirty="0"/>
              <a:t>年发行了</a:t>
            </a:r>
            <a:r>
              <a:rPr kumimoji="1" lang="en-US" altLang="zh-CN" sz="1800" dirty="0"/>
              <a:t>39.3</a:t>
            </a:r>
            <a:r>
              <a:rPr kumimoji="1" lang="zh-CN" altLang="en-US" sz="1800" dirty="0"/>
              <a:t>亿美元的汽车资产支持证券，无追索权。</a:t>
            </a:r>
            <a:endParaRPr kumimoji="1" lang="en-US" altLang="zh-CN" sz="1800" dirty="0"/>
          </a:p>
          <a:p>
            <a:endParaRPr kumimoji="1" lang="en-US" altLang="zh-CN" sz="1800" b="1" dirty="0"/>
          </a:p>
          <a:p>
            <a:endParaRPr kumimoji="1" lang="en-US" altLang="zh-CN" sz="1800" b="1" dirty="0"/>
          </a:p>
          <a:p>
            <a:endParaRPr kumimoji="1" lang="en-US" altLang="zh-CN" sz="1800" b="1" dirty="0"/>
          </a:p>
          <a:p>
            <a:endParaRPr kumimoji="1" lang="en-US" altLang="zh-CN" sz="1800" b="1" dirty="0"/>
          </a:p>
          <a:p>
            <a:r>
              <a:rPr kumimoji="1" lang="zh-CN" altLang="en-US" sz="1800" b="1" dirty="0"/>
              <a:t>现金股权融资（</a:t>
            </a:r>
            <a:r>
              <a:rPr kumimoji="1" lang="en-US" altLang="zh-CN" sz="1800" b="1" dirty="0"/>
              <a:t>Cash</a:t>
            </a:r>
            <a:r>
              <a:rPr kumimoji="1" lang="zh-CN" altLang="en-US" sz="1800" b="1" dirty="0"/>
              <a:t> </a:t>
            </a:r>
            <a:r>
              <a:rPr kumimoji="1" lang="en-US" altLang="zh-CN" sz="1800" b="1" dirty="0"/>
              <a:t>equity</a:t>
            </a:r>
            <a:r>
              <a:rPr kumimoji="1" lang="zh-CN" altLang="en-US" sz="1800" b="1" dirty="0"/>
              <a:t> </a:t>
            </a:r>
            <a:r>
              <a:rPr kumimoji="1" lang="en-US" altLang="zh-CN" sz="1800" b="1" dirty="0"/>
              <a:t>debt</a:t>
            </a:r>
            <a:r>
              <a:rPr kumimoji="1" lang="zh-CN" altLang="en-US" sz="1800" b="1" dirty="0"/>
              <a:t>）：</a:t>
            </a:r>
            <a:r>
              <a:rPr kumimoji="1" lang="en-US" altLang="zh-CN" sz="1800" dirty="0"/>
              <a:t>2016</a:t>
            </a:r>
            <a:r>
              <a:rPr kumimoji="1" lang="zh-CN" altLang="en-US" sz="1800" dirty="0"/>
              <a:t>年子公司发行</a:t>
            </a:r>
            <a:r>
              <a:rPr kumimoji="1" lang="en-US" altLang="zh-CN" sz="1800" dirty="0"/>
              <a:t>5.02</a:t>
            </a:r>
            <a:r>
              <a:rPr kumimoji="1" lang="zh-CN" altLang="en-US" sz="1800" dirty="0"/>
              <a:t>亿美元债务，以特斯拉在部分融资基金中的利息权益作为担保，无追索权。</a:t>
            </a:r>
            <a:endParaRPr kumimoji="1" lang="en-US" altLang="zh-CN" sz="1800" dirty="0"/>
          </a:p>
          <a:p>
            <a:endParaRPr kumimoji="1" lang="en-US" altLang="zh-CN" sz="1800" dirty="0"/>
          </a:p>
        </p:txBody>
      </p:sp>
      <p:pic>
        <p:nvPicPr>
          <p:cNvPr id="3" name="图片 2">
            <a:extLst>
              <a:ext uri="{FF2B5EF4-FFF2-40B4-BE49-F238E27FC236}">
                <a16:creationId xmlns:a16="http://schemas.microsoft.com/office/drawing/2014/main" id="{735388CE-E5E3-B819-2593-FE1BB5A896A0}"/>
              </a:ext>
            </a:extLst>
          </p:cNvPr>
          <p:cNvPicPr>
            <a:picLocks noChangeAspect="1"/>
          </p:cNvPicPr>
          <p:nvPr/>
        </p:nvPicPr>
        <p:blipFill>
          <a:blip r:embed="rId2"/>
          <a:stretch>
            <a:fillRect/>
          </a:stretch>
        </p:blipFill>
        <p:spPr>
          <a:xfrm>
            <a:off x="712112" y="2484734"/>
            <a:ext cx="10295015" cy="2346105"/>
          </a:xfrm>
          <a:prstGeom prst="rect">
            <a:avLst/>
          </a:prstGeom>
        </p:spPr>
      </p:pic>
      <p:pic>
        <p:nvPicPr>
          <p:cNvPr id="7" name="图片 6">
            <a:extLst>
              <a:ext uri="{FF2B5EF4-FFF2-40B4-BE49-F238E27FC236}">
                <a16:creationId xmlns:a16="http://schemas.microsoft.com/office/drawing/2014/main" id="{563B09B8-3378-8CC1-7810-4C86DB372A8F}"/>
              </a:ext>
            </a:extLst>
          </p:cNvPr>
          <p:cNvPicPr>
            <a:picLocks noChangeAspect="1"/>
          </p:cNvPicPr>
          <p:nvPr/>
        </p:nvPicPr>
        <p:blipFill>
          <a:blip r:embed="rId3"/>
          <a:stretch>
            <a:fillRect/>
          </a:stretch>
        </p:blipFill>
        <p:spPr>
          <a:xfrm>
            <a:off x="724698" y="5587409"/>
            <a:ext cx="10897087" cy="817487"/>
          </a:xfrm>
          <a:prstGeom prst="rect">
            <a:avLst/>
          </a:prstGeom>
        </p:spPr>
      </p:pic>
      <p:sp>
        <p:nvSpPr>
          <p:cNvPr id="8" name="矩形 7">
            <a:extLst>
              <a:ext uri="{FF2B5EF4-FFF2-40B4-BE49-F238E27FC236}">
                <a16:creationId xmlns:a16="http://schemas.microsoft.com/office/drawing/2014/main" id="{3DA3C178-B397-28AD-8456-38C96508BAE7}"/>
              </a:ext>
            </a:extLst>
          </p:cNvPr>
          <p:cNvSpPr/>
          <p:nvPr/>
        </p:nvSpPr>
        <p:spPr>
          <a:xfrm>
            <a:off x="8883491" y="4162278"/>
            <a:ext cx="1471448" cy="2179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A4BC3732-69B0-4D25-D9AE-26B0FB75ABAC}"/>
              </a:ext>
            </a:extLst>
          </p:cNvPr>
          <p:cNvSpPr/>
          <p:nvPr/>
        </p:nvSpPr>
        <p:spPr>
          <a:xfrm>
            <a:off x="724698" y="2785975"/>
            <a:ext cx="10269841" cy="65737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3663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34A5BC-A227-40F1-B5AB-5FF0640EBE3B}"/>
              </a:ext>
            </a:extLst>
          </p:cNvPr>
          <p:cNvSpPr>
            <a:spLocks noGrp="1"/>
          </p:cNvSpPr>
          <p:nvPr>
            <p:ph type="title"/>
          </p:nvPr>
        </p:nvSpPr>
        <p:spPr/>
        <p:txBody>
          <a:bodyPr/>
          <a:lstStyle/>
          <a:p>
            <a:r>
              <a:rPr lang="zh-CN" altLang="en-US" dirty="0"/>
              <a:t>特斯拉与资产支持证券</a:t>
            </a:r>
          </a:p>
        </p:txBody>
      </p:sp>
      <p:sp>
        <p:nvSpPr>
          <p:cNvPr id="3" name="灯片编号占位符 2">
            <a:extLst>
              <a:ext uri="{FF2B5EF4-FFF2-40B4-BE49-F238E27FC236}">
                <a16:creationId xmlns:a16="http://schemas.microsoft.com/office/drawing/2014/main" id="{BE880B8A-EF17-41F0-AFA7-43F1901A75A2}"/>
              </a:ext>
            </a:extLst>
          </p:cNvPr>
          <p:cNvSpPr>
            <a:spLocks noGrp="1"/>
          </p:cNvSpPr>
          <p:nvPr>
            <p:ph type="sldNum" sz="quarter" idx="10"/>
          </p:nvPr>
        </p:nvSpPr>
        <p:spPr/>
        <p:txBody>
          <a:bodyPr/>
          <a:lstStyle/>
          <a:p>
            <a:fld id="{F56ABC50-C693-6145-8FE9-48A83A944B62}" type="slidenum">
              <a:rPr kumimoji="1" lang="zh-CN" altLang="en-US" smtClean="0"/>
              <a:pPr/>
              <a:t>46</a:t>
            </a:fld>
            <a:endParaRPr kumimoji="1" lang="zh-CN" altLang="en-US"/>
          </a:p>
        </p:txBody>
      </p:sp>
      <p:sp>
        <p:nvSpPr>
          <p:cNvPr id="4" name="内容占位符 3">
            <a:extLst>
              <a:ext uri="{FF2B5EF4-FFF2-40B4-BE49-F238E27FC236}">
                <a16:creationId xmlns:a16="http://schemas.microsoft.com/office/drawing/2014/main" id="{9EDBEBE3-03B4-425D-8EBC-75F40D1B20BA}"/>
              </a:ext>
            </a:extLst>
          </p:cNvPr>
          <p:cNvSpPr>
            <a:spLocks noGrp="1"/>
          </p:cNvSpPr>
          <p:nvPr>
            <p:ph sz="quarter" idx="11"/>
          </p:nvPr>
        </p:nvSpPr>
        <p:spPr/>
        <p:txBody>
          <a:bodyPr/>
          <a:lstStyle/>
          <a:p>
            <a:r>
              <a:rPr lang="en-US" altLang="zh-CN" dirty="0"/>
              <a:t>2020</a:t>
            </a:r>
            <a:r>
              <a:rPr lang="zh-CN" altLang="en-US" dirty="0"/>
              <a:t>年</a:t>
            </a:r>
            <a:r>
              <a:rPr lang="en-US" altLang="zh-CN" dirty="0"/>
              <a:t>7</a:t>
            </a:r>
            <a:r>
              <a:rPr lang="zh-CN" altLang="en-US" dirty="0"/>
              <a:t>月</a:t>
            </a:r>
            <a:r>
              <a:rPr lang="en-US" altLang="zh-CN" dirty="0"/>
              <a:t>28</a:t>
            </a:r>
            <a:r>
              <a:rPr lang="zh-CN" altLang="en-US" dirty="0"/>
              <a:t>日消息，特斯拉公司本周计划在资产支持债券市场融资</a:t>
            </a:r>
            <a:r>
              <a:rPr lang="en-US" altLang="zh-CN" dirty="0"/>
              <a:t>7.7953</a:t>
            </a:r>
            <a:r>
              <a:rPr lang="zh-CN" altLang="en-US" dirty="0"/>
              <a:t>亿美元，这是特斯拉在全球新冠肺炎大流行期间首次发行资产支持债券。特斯拉将向投资者发行八类证券，最长到期时间是</a:t>
            </a:r>
            <a:r>
              <a:rPr lang="en-US" altLang="zh-CN" dirty="0"/>
              <a:t>2.7</a:t>
            </a:r>
            <a:r>
              <a:rPr lang="zh-CN" altLang="en-US" dirty="0"/>
              <a:t>年，多数获得了评级机构穆迪投资者服务的最高</a:t>
            </a:r>
            <a:r>
              <a:rPr lang="en-US" altLang="zh-CN" dirty="0"/>
              <a:t>3A</a:t>
            </a:r>
            <a:r>
              <a:rPr lang="zh-CN" altLang="en-US" dirty="0"/>
              <a:t>评级。穆迪数据显示，这是特斯拉今年首次安排此类债务交易。</a:t>
            </a:r>
            <a:r>
              <a:rPr lang="en-US" altLang="zh-CN" dirty="0"/>
              <a:t>2019</a:t>
            </a:r>
            <a:r>
              <a:rPr lang="zh-CN" altLang="en-US" dirty="0"/>
              <a:t>年和</a:t>
            </a:r>
            <a:r>
              <a:rPr lang="en-US" altLang="zh-CN" dirty="0"/>
              <a:t>2018</a:t>
            </a:r>
            <a:r>
              <a:rPr lang="zh-CN" altLang="en-US" dirty="0"/>
              <a:t>年，特斯拉分别发行了一次、两次此类债券。这也是特斯拉在全球新冠肺炎大流行期间首次发行资产支持债券。</a:t>
            </a:r>
            <a:endParaRPr lang="en-US" altLang="zh-CN" dirty="0"/>
          </a:p>
          <a:p>
            <a:r>
              <a:rPr lang="zh-CN" altLang="en-US" dirty="0"/>
              <a:t>穆迪称</a:t>
            </a:r>
            <a:r>
              <a:rPr lang="zh-CN" altLang="en-US" b="1" dirty="0"/>
              <a:t>， </a:t>
            </a:r>
            <a:r>
              <a:rPr lang="en-US" altLang="zh-CN" b="1" dirty="0"/>
              <a:t>Model S</a:t>
            </a:r>
            <a:r>
              <a:rPr lang="zh-CN" altLang="en-US" b="1" dirty="0"/>
              <a:t>轿车和</a:t>
            </a:r>
            <a:r>
              <a:rPr lang="en-US" altLang="zh-CN" b="1" dirty="0"/>
              <a:t>Model X SUV</a:t>
            </a:r>
            <a:r>
              <a:rPr lang="zh-CN" altLang="en-US" b="1" dirty="0"/>
              <a:t>租约占据了特斯拉此次债券交易抵押品的一半，剩余抵押品为相对便宜的</a:t>
            </a:r>
            <a:r>
              <a:rPr lang="en-US" altLang="zh-CN" b="1" dirty="0"/>
              <a:t>Model 3</a:t>
            </a:r>
            <a:r>
              <a:rPr lang="zh-CN" altLang="en-US" b="1" dirty="0"/>
              <a:t>租约</a:t>
            </a:r>
            <a:r>
              <a:rPr lang="zh-CN" altLang="en-US" dirty="0"/>
              <a:t>。在上一次美国重大危机中，美国消费者意外地优先偿还了汽车贷款，而不是房贷，这使得汽车租赁协议支持的债券很少出现信用问题，反而出现了一波丧失房屋赎回权的浪潮。这一事实可能有助于提振特斯拉债券的需求。</a:t>
            </a:r>
          </a:p>
        </p:txBody>
      </p:sp>
    </p:spTree>
    <p:extLst>
      <p:ext uri="{BB962C8B-B14F-4D97-AF65-F5344CB8AC3E}">
        <p14:creationId xmlns:p14="http://schemas.microsoft.com/office/powerpoint/2010/main" val="6453134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F9871-41BF-406C-A740-C8D0544DA013}"/>
              </a:ext>
            </a:extLst>
          </p:cNvPr>
          <p:cNvSpPr>
            <a:spLocks noGrp="1"/>
          </p:cNvSpPr>
          <p:nvPr>
            <p:ph type="title"/>
          </p:nvPr>
        </p:nvSpPr>
        <p:spPr/>
        <p:txBody>
          <a:bodyPr/>
          <a:lstStyle/>
          <a:p>
            <a:r>
              <a:rPr lang="zh-CN" altLang="en-US" dirty="0"/>
              <a:t>特斯拉与资产支持证券</a:t>
            </a:r>
          </a:p>
        </p:txBody>
      </p:sp>
      <p:sp>
        <p:nvSpPr>
          <p:cNvPr id="3" name="灯片编号占位符 2">
            <a:extLst>
              <a:ext uri="{FF2B5EF4-FFF2-40B4-BE49-F238E27FC236}">
                <a16:creationId xmlns:a16="http://schemas.microsoft.com/office/drawing/2014/main" id="{409EA610-1E09-43F6-A140-C2DD035A4FDD}"/>
              </a:ext>
            </a:extLst>
          </p:cNvPr>
          <p:cNvSpPr>
            <a:spLocks noGrp="1"/>
          </p:cNvSpPr>
          <p:nvPr>
            <p:ph type="sldNum" sz="quarter" idx="10"/>
          </p:nvPr>
        </p:nvSpPr>
        <p:spPr/>
        <p:txBody>
          <a:bodyPr/>
          <a:lstStyle/>
          <a:p>
            <a:fld id="{F56ABC50-C693-6145-8FE9-48A83A944B62}" type="slidenum">
              <a:rPr kumimoji="1" lang="zh-CN" altLang="en-US" smtClean="0"/>
              <a:pPr/>
              <a:t>47</a:t>
            </a:fld>
            <a:endParaRPr kumimoji="1" lang="zh-CN" altLang="en-US"/>
          </a:p>
        </p:txBody>
      </p:sp>
      <p:sp>
        <p:nvSpPr>
          <p:cNvPr id="4" name="内容占位符 3">
            <a:extLst>
              <a:ext uri="{FF2B5EF4-FFF2-40B4-BE49-F238E27FC236}">
                <a16:creationId xmlns:a16="http://schemas.microsoft.com/office/drawing/2014/main" id="{B7652FC3-9410-4BA3-BC9E-F87804101161}"/>
              </a:ext>
            </a:extLst>
          </p:cNvPr>
          <p:cNvSpPr>
            <a:spLocks noGrp="1"/>
          </p:cNvSpPr>
          <p:nvPr>
            <p:ph sz="quarter" idx="11"/>
          </p:nvPr>
        </p:nvSpPr>
        <p:spPr>
          <a:xfrm>
            <a:off x="939114" y="1398269"/>
            <a:ext cx="10515600" cy="4621212"/>
          </a:xfrm>
        </p:spPr>
        <p:txBody>
          <a:bodyPr>
            <a:normAutofit/>
          </a:bodyPr>
          <a:lstStyle/>
          <a:p>
            <a:r>
              <a:rPr lang="en-US" altLang="zh-CN" sz="2000" b="0" i="0" dirty="0">
                <a:effectLst/>
                <a:ea typeface="宋体" panose="02010600030101010101" pitchFamily="2" charset="-122"/>
              </a:rPr>
              <a:t>2023</a:t>
            </a:r>
            <a:r>
              <a:rPr lang="zh-CN" altLang="en-US" sz="2000" b="0" i="0" dirty="0">
                <a:effectLst/>
                <a:ea typeface="宋体" panose="02010600030101010101" pitchFamily="2" charset="-122"/>
              </a:rPr>
              <a:t>年</a:t>
            </a:r>
            <a:r>
              <a:rPr lang="en-US" altLang="zh-CN" sz="2000" b="0" i="0" dirty="0">
                <a:effectLst/>
                <a:ea typeface="宋体" panose="02010600030101010101" pitchFamily="2" charset="-122"/>
              </a:rPr>
              <a:t>12</a:t>
            </a:r>
            <a:r>
              <a:rPr lang="zh-CN" altLang="en-US" sz="2000" b="0" i="0" dirty="0">
                <a:effectLst/>
                <a:ea typeface="宋体" panose="02010600030101010101" pitchFamily="2" charset="-122"/>
              </a:rPr>
              <a:t>月</a:t>
            </a:r>
            <a:r>
              <a:rPr lang="en-US" altLang="zh-CN" sz="2000" b="0" i="0" dirty="0">
                <a:effectLst/>
                <a:ea typeface="宋体" panose="02010600030101010101" pitchFamily="2" charset="-122"/>
              </a:rPr>
              <a:t>13</a:t>
            </a:r>
            <a:r>
              <a:rPr lang="zh-CN" altLang="en-US" sz="2000" b="0" i="0" dirty="0">
                <a:effectLst/>
                <a:ea typeface="宋体" panose="02010600030101010101" pitchFamily="2" charset="-122"/>
              </a:rPr>
              <a:t>日，据彭博社消息，特斯拉首次发行</a:t>
            </a:r>
            <a:r>
              <a:rPr lang="zh-CN" altLang="en-US" sz="2000" b="1" i="0" dirty="0">
                <a:effectLst/>
                <a:ea typeface="宋体" panose="02010600030101010101" pitchFamily="2" charset="-122"/>
              </a:rPr>
              <a:t>汽车</a:t>
            </a:r>
            <a:r>
              <a:rPr lang="zh-CN" altLang="en-US" sz="2000" b="1" dirty="0">
                <a:ea typeface="宋体" panose="02010600030101010101" pitchFamily="2" charset="-122"/>
              </a:rPr>
              <a:t>贷款</a:t>
            </a:r>
            <a:r>
              <a:rPr lang="zh-CN" altLang="en-US" sz="2000" b="1" i="0" dirty="0">
                <a:effectLst/>
                <a:ea typeface="宋体" panose="02010600030101010101" pitchFamily="2" charset="-122"/>
              </a:rPr>
              <a:t>支持债券</a:t>
            </a:r>
            <a:r>
              <a:rPr lang="zh-CN" altLang="en-US" sz="2000" b="0" i="0" dirty="0">
                <a:effectLst/>
                <a:ea typeface="宋体" panose="02010600030101010101" pitchFamily="2" charset="-122"/>
              </a:rPr>
              <a:t>，大约</a:t>
            </a:r>
            <a:r>
              <a:rPr lang="en-US" altLang="zh-CN" sz="2000" b="0" i="0" dirty="0">
                <a:effectLst/>
                <a:ea typeface="宋体" panose="02010600030101010101" pitchFamily="2" charset="-122"/>
              </a:rPr>
              <a:t>7.5</a:t>
            </a:r>
            <a:r>
              <a:rPr lang="zh-CN" altLang="en-US" sz="2000" b="0" i="0" dirty="0">
                <a:effectLst/>
                <a:ea typeface="宋体" panose="02010600030101010101" pitchFamily="2" charset="-122"/>
              </a:rPr>
              <a:t>亿美元资产担保证券（</a:t>
            </a:r>
            <a:r>
              <a:rPr lang="en" altLang="zh-CN" sz="2000" b="0" i="0" dirty="0">
                <a:effectLst/>
                <a:ea typeface="宋体" panose="02010600030101010101" pitchFamily="2" charset="-122"/>
              </a:rPr>
              <a:t>ABS</a:t>
            </a:r>
            <a:r>
              <a:rPr lang="zh-CN" altLang="en" sz="2000" b="0" i="0" dirty="0">
                <a:effectLst/>
                <a:ea typeface="宋体" panose="02010600030101010101" pitchFamily="2" charset="-122"/>
              </a:rPr>
              <a:t>）</a:t>
            </a:r>
            <a:r>
              <a:rPr lang="zh-CN" altLang="en-US" sz="2000" b="0" i="0" dirty="0">
                <a:effectLst/>
                <a:ea typeface="宋体" panose="02010600030101010101" pitchFamily="2" charset="-122"/>
              </a:rPr>
              <a:t>，遭到投资者疯抢</a:t>
            </a:r>
            <a:r>
              <a:rPr lang="en-US" altLang="zh-CN" sz="2000" b="0" i="0" dirty="0">
                <a:effectLst/>
                <a:ea typeface="宋体" panose="02010600030101010101" pitchFamily="2" charset="-122"/>
              </a:rPr>
              <a:t>——</a:t>
            </a:r>
            <a:r>
              <a:rPr lang="zh-CN" altLang="en-US" sz="2000" b="0" i="0" dirty="0">
                <a:effectLst/>
                <a:ea typeface="宋体" panose="02010600030101010101" pitchFamily="2" charset="-122"/>
              </a:rPr>
              <a:t>认购倍数为发行规模的五倍。此次证券化流程实质上意味着特斯拉将把汽车业务租赁整合打包在一起出，然后以债券形式出售给投资者，可以被看作是一种来自租赁的预期现金流入，而无需让客户一点一点地支付购车款。最终，证券化租赁将为特斯拉提供除公司债券市场之外的另一种融资来源。</a:t>
            </a:r>
            <a:endParaRPr lang="en" altLang="zh-CN" sz="2000" b="0" i="0" dirty="0">
              <a:effectLst/>
            </a:endParaRPr>
          </a:p>
        </p:txBody>
      </p:sp>
    </p:spTree>
    <p:extLst>
      <p:ext uri="{BB962C8B-B14F-4D97-AF65-F5344CB8AC3E}">
        <p14:creationId xmlns:p14="http://schemas.microsoft.com/office/powerpoint/2010/main" val="31714000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EDFD23-F8A4-D115-403E-E3AE19A6D93F}"/>
              </a:ext>
            </a:extLst>
          </p:cNvPr>
          <p:cNvSpPr>
            <a:spLocks noGrp="1"/>
          </p:cNvSpPr>
          <p:nvPr>
            <p:ph type="sldNum" sz="quarter" idx="10"/>
          </p:nvPr>
        </p:nvSpPr>
        <p:spPr/>
        <p:txBody>
          <a:bodyPr/>
          <a:lstStyle/>
          <a:p>
            <a:fld id="{F56ABC50-C693-6145-8FE9-48A83A944B62}" type="slidenum">
              <a:rPr kumimoji="1" lang="zh-CN" altLang="en-US" smtClean="0"/>
              <a:pPr/>
              <a:t>48</a:t>
            </a:fld>
            <a:endParaRPr kumimoji="1" lang="zh-CN" altLang="en-US"/>
          </a:p>
        </p:txBody>
      </p:sp>
      <p:sp>
        <p:nvSpPr>
          <p:cNvPr id="4" name="标题 1">
            <a:extLst>
              <a:ext uri="{FF2B5EF4-FFF2-40B4-BE49-F238E27FC236}">
                <a16:creationId xmlns:a16="http://schemas.microsoft.com/office/drawing/2014/main" id="{0A19A747-12B6-97A7-76DD-0E0D5B953825}"/>
              </a:ext>
            </a:extLst>
          </p:cNvPr>
          <p:cNvSpPr txBox="1">
            <a:spLocks/>
          </p:cNvSpPr>
          <p:nvPr/>
        </p:nvSpPr>
        <p:spPr>
          <a:xfrm>
            <a:off x="939114" y="365126"/>
            <a:ext cx="8427308" cy="821124"/>
          </a:xfrm>
          <a:prstGeom prst="rect">
            <a:avLst/>
          </a:prstGeom>
        </p:spPr>
        <p:txBody>
          <a:bodyPr/>
          <a:lstStyle>
            <a:lvl1pPr algn="l" defTabSz="914400" rtl="0" eaLnBrk="1" latinLnBrk="0" hangingPunct="1">
              <a:lnSpc>
                <a:spcPct val="90000"/>
              </a:lnSpc>
              <a:spcBef>
                <a:spcPct val="0"/>
              </a:spcBef>
              <a:buNone/>
              <a:defRPr sz="43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stStyle>
          <a:p>
            <a:r>
              <a:rPr kumimoji="1" lang="zh-CN" altLang="en-US" dirty="0"/>
              <a:t>特斯拉与银行、租赁</a:t>
            </a:r>
          </a:p>
        </p:txBody>
      </p:sp>
      <p:pic>
        <p:nvPicPr>
          <p:cNvPr id="3" name="图片 2">
            <a:extLst>
              <a:ext uri="{FF2B5EF4-FFF2-40B4-BE49-F238E27FC236}">
                <a16:creationId xmlns:a16="http://schemas.microsoft.com/office/drawing/2014/main" id="{9FD803F8-FFC7-C54A-6E8C-5ED2AC737952}"/>
              </a:ext>
            </a:extLst>
          </p:cNvPr>
          <p:cNvPicPr>
            <a:picLocks noChangeAspect="1"/>
          </p:cNvPicPr>
          <p:nvPr/>
        </p:nvPicPr>
        <p:blipFill>
          <a:blip r:embed="rId2"/>
          <a:stretch>
            <a:fillRect/>
          </a:stretch>
        </p:blipFill>
        <p:spPr>
          <a:xfrm>
            <a:off x="1234198" y="2046597"/>
            <a:ext cx="9723604" cy="2449270"/>
          </a:xfrm>
          <a:prstGeom prst="rect">
            <a:avLst/>
          </a:prstGeom>
        </p:spPr>
      </p:pic>
      <p:sp>
        <p:nvSpPr>
          <p:cNvPr id="6" name="矩形 5">
            <a:extLst>
              <a:ext uri="{FF2B5EF4-FFF2-40B4-BE49-F238E27FC236}">
                <a16:creationId xmlns:a16="http://schemas.microsoft.com/office/drawing/2014/main" id="{9ED44DA7-4447-B59E-4B90-C008F765EDC7}"/>
              </a:ext>
            </a:extLst>
          </p:cNvPr>
          <p:cNvSpPr/>
          <p:nvPr/>
        </p:nvSpPr>
        <p:spPr>
          <a:xfrm>
            <a:off x="1234198" y="2811745"/>
            <a:ext cx="9723604" cy="2235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7638322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A6A2EE-E158-D367-8D8C-EAE605043A0C}"/>
              </a:ext>
            </a:extLst>
          </p:cNvPr>
          <p:cNvSpPr>
            <a:spLocks noGrp="1"/>
          </p:cNvSpPr>
          <p:nvPr>
            <p:ph type="title"/>
          </p:nvPr>
        </p:nvSpPr>
        <p:spPr/>
        <p:txBody>
          <a:bodyPr/>
          <a:lstStyle/>
          <a:p>
            <a:r>
              <a:rPr kumimoji="1" lang="zh-CN" altLang="en-US" dirty="0"/>
              <a:t>特斯拉与基金</a:t>
            </a:r>
          </a:p>
        </p:txBody>
      </p:sp>
      <p:sp>
        <p:nvSpPr>
          <p:cNvPr id="3" name="灯片编号占位符 2">
            <a:extLst>
              <a:ext uri="{FF2B5EF4-FFF2-40B4-BE49-F238E27FC236}">
                <a16:creationId xmlns:a16="http://schemas.microsoft.com/office/drawing/2014/main" id="{7D4A2CEF-678C-EA22-8BCA-48110CE4B815}"/>
              </a:ext>
            </a:extLst>
          </p:cNvPr>
          <p:cNvSpPr>
            <a:spLocks noGrp="1"/>
          </p:cNvSpPr>
          <p:nvPr>
            <p:ph type="sldNum" sz="quarter" idx="10"/>
          </p:nvPr>
        </p:nvSpPr>
        <p:spPr/>
        <p:txBody>
          <a:bodyPr/>
          <a:lstStyle/>
          <a:p>
            <a:fld id="{F56ABC50-C693-6145-8FE9-48A83A944B62}" type="slidenum">
              <a:rPr kumimoji="1" lang="zh-CN" altLang="en-US" smtClean="0"/>
              <a:pPr/>
              <a:t>49</a:t>
            </a:fld>
            <a:endParaRPr kumimoji="1" lang="zh-CN" altLang="en-US"/>
          </a:p>
        </p:txBody>
      </p:sp>
      <p:graphicFrame>
        <p:nvGraphicFramePr>
          <p:cNvPr id="5" name="表格 4">
            <a:extLst>
              <a:ext uri="{FF2B5EF4-FFF2-40B4-BE49-F238E27FC236}">
                <a16:creationId xmlns:a16="http://schemas.microsoft.com/office/drawing/2014/main" id="{29D09263-10A2-C075-73C9-7F47F0BAF0E8}"/>
              </a:ext>
            </a:extLst>
          </p:cNvPr>
          <p:cNvGraphicFramePr>
            <a:graphicFrameLocks noGrp="1"/>
          </p:cNvGraphicFramePr>
          <p:nvPr>
            <p:extLst>
              <p:ext uri="{D42A27DB-BD31-4B8C-83A1-F6EECF244321}">
                <p14:modId xmlns:p14="http://schemas.microsoft.com/office/powerpoint/2010/main" val="1868130009"/>
              </p:ext>
            </p:extLst>
          </p:nvPr>
        </p:nvGraphicFramePr>
        <p:xfrm>
          <a:off x="939114" y="1354666"/>
          <a:ext cx="9717597" cy="4342849"/>
        </p:xfrm>
        <a:graphic>
          <a:graphicData uri="http://schemas.openxmlformats.org/drawingml/2006/table">
            <a:tbl>
              <a:tblPr>
                <a:tableStyleId>{5202B0CA-FC54-4496-8BCA-5EF66A818D29}</a:tableStyleId>
              </a:tblPr>
              <a:tblGrid>
                <a:gridCol w="2728646">
                  <a:extLst>
                    <a:ext uri="{9D8B030D-6E8A-4147-A177-3AD203B41FA5}">
                      <a16:colId xmlns:a16="http://schemas.microsoft.com/office/drawing/2014/main" val="3461600622"/>
                    </a:ext>
                  </a:extLst>
                </a:gridCol>
                <a:gridCol w="979056">
                  <a:extLst>
                    <a:ext uri="{9D8B030D-6E8A-4147-A177-3AD203B41FA5}">
                      <a16:colId xmlns:a16="http://schemas.microsoft.com/office/drawing/2014/main" val="2764402065"/>
                    </a:ext>
                  </a:extLst>
                </a:gridCol>
                <a:gridCol w="1539024">
                  <a:extLst>
                    <a:ext uri="{9D8B030D-6E8A-4147-A177-3AD203B41FA5}">
                      <a16:colId xmlns:a16="http://schemas.microsoft.com/office/drawing/2014/main" val="3163256099"/>
                    </a:ext>
                  </a:extLst>
                </a:gridCol>
                <a:gridCol w="1144906">
                  <a:extLst>
                    <a:ext uri="{9D8B030D-6E8A-4147-A177-3AD203B41FA5}">
                      <a16:colId xmlns:a16="http://schemas.microsoft.com/office/drawing/2014/main" val="1733657230"/>
                    </a:ext>
                  </a:extLst>
                </a:gridCol>
                <a:gridCol w="1619600">
                  <a:extLst>
                    <a:ext uri="{9D8B030D-6E8A-4147-A177-3AD203B41FA5}">
                      <a16:colId xmlns:a16="http://schemas.microsoft.com/office/drawing/2014/main" val="3080542999"/>
                    </a:ext>
                  </a:extLst>
                </a:gridCol>
                <a:gridCol w="1706365">
                  <a:extLst>
                    <a:ext uri="{9D8B030D-6E8A-4147-A177-3AD203B41FA5}">
                      <a16:colId xmlns:a16="http://schemas.microsoft.com/office/drawing/2014/main" val="483213957"/>
                    </a:ext>
                  </a:extLst>
                </a:gridCol>
              </a:tblGrid>
              <a:tr h="427671">
                <a:tc>
                  <a:txBody>
                    <a:bodyPr/>
                    <a:lstStyle/>
                    <a:p>
                      <a:pPr algn="l" fontAlgn="ctr"/>
                      <a:r>
                        <a:rPr lang="zh-CN" altLang="en-US" sz="14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机构名称</a:t>
                      </a:r>
                    </a:p>
                  </a:txBody>
                  <a:tcPr marL="9525" marR="9525" marT="9525" marB="0" anchor="ctr"/>
                </a:tc>
                <a:tc>
                  <a:txBody>
                    <a:bodyPr/>
                    <a:lstStyle/>
                    <a:p>
                      <a:pPr algn="r" fontAlgn="ctr"/>
                      <a:r>
                        <a:rPr lang="zh-CN" altLang="en-US" sz="14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持有股数</a:t>
                      </a:r>
                      <a:r>
                        <a:rPr lang="en-US" altLang="zh-CN" sz="14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r>
                        <a:rPr lang="zh-CN" altLang="en-US" sz="14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股</a:t>
                      </a:r>
                      <a:r>
                        <a:rPr lang="en-US" altLang="zh-CN" sz="14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txBody>
                  <a:tcPr marL="9525" marR="9525" marT="9525" marB="0" anchor="ctr"/>
                </a:tc>
                <a:tc>
                  <a:txBody>
                    <a:bodyPr/>
                    <a:lstStyle/>
                    <a:p>
                      <a:pPr algn="r" fontAlgn="ctr"/>
                      <a:r>
                        <a:rPr lang="zh-CN" altLang="en-US" sz="14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持股比例</a:t>
                      </a:r>
                    </a:p>
                  </a:txBody>
                  <a:tcPr marL="9525" marR="9525" marT="9525" marB="0" anchor="ctr"/>
                </a:tc>
                <a:tc>
                  <a:txBody>
                    <a:bodyPr/>
                    <a:lstStyle/>
                    <a:p>
                      <a:pPr algn="r" fontAlgn="ctr"/>
                      <a:r>
                        <a:rPr lang="zh-CN" altLang="en-US" sz="14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变动股数</a:t>
                      </a:r>
                      <a:r>
                        <a:rPr lang="en-US" altLang="zh-CN" sz="14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r>
                        <a:rPr lang="zh-CN" altLang="en-US" sz="14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股</a:t>
                      </a:r>
                      <a:r>
                        <a:rPr lang="en-US" altLang="zh-CN" sz="14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txBody>
                  <a:tcPr marL="9525" marR="9525" marT="9525" marB="0" anchor="ctr"/>
                </a:tc>
                <a:tc>
                  <a:txBody>
                    <a:bodyPr/>
                    <a:lstStyle/>
                    <a:p>
                      <a:pPr algn="r" fontAlgn="ctr"/>
                      <a:r>
                        <a:rPr lang="zh-CN" altLang="en-US" sz="14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变动比例</a:t>
                      </a:r>
                    </a:p>
                  </a:txBody>
                  <a:tcPr marL="9525" marR="9525" marT="9525" marB="0" anchor="ctr"/>
                </a:tc>
                <a:tc>
                  <a:txBody>
                    <a:bodyPr/>
                    <a:lstStyle/>
                    <a:p>
                      <a:pPr algn="r" fontAlgn="ctr"/>
                      <a:r>
                        <a:rPr lang="zh-CN" altLang="en-US" sz="14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发布日期</a:t>
                      </a:r>
                    </a:p>
                  </a:txBody>
                  <a:tcPr marL="9525" marR="9525" marT="9525" marB="0" anchor="ctr"/>
                </a:tc>
                <a:extLst>
                  <a:ext uri="{0D108BD9-81ED-4DB2-BD59-A6C34878D82A}">
                    <a16:rowId xmlns:a16="http://schemas.microsoft.com/office/drawing/2014/main" val="4070277880"/>
                  </a:ext>
                </a:extLst>
              </a:tr>
              <a:tr h="357879">
                <a:tc>
                  <a:txBody>
                    <a:bodyPr/>
                    <a:lstStyle/>
                    <a:p>
                      <a:pPr algn="l" fontAlgn="ctr"/>
                      <a:r>
                        <a:rPr lang="en" sz="14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Vanguard Group Inc</a:t>
                      </a:r>
                      <a:r>
                        <a:rPr lang="zh-CN" altLang="en-US" sz="14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（先锋集团）</a:t>
                      </a:r>
                      <a:endParaRPr lang="en" sz="14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9525" marR="9525" marT="9525" marB="0" anchor="ctr">
                    <a:noFill/>
                  </a:tcPr>
                </a:tc>
                <a:tc>
                  <a:txBody>
                    <a:bodyPr/>
                    <a:lstStyle/>
                    <a:p>
                      <a:pPr algn="r" fontAlgn="ctr"/>
                      <a:r>
                        <a:rPr lang="en-US" altLang="zh-CN"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2.38</a:t>
                      </a:r>
                      <a:r>
                        <a:rPr lang="zh-CN" altLang="en-US"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亿</a:t>
                      </a:r>
                    </a:p>
                  </a:txBody>
                  <a:tcPr marL="9525" marR="9525" marT="9525" marB="0" anchor="ctr">
                    <a:noFill/>
                  </a:tcPr>
                </a:tc>
                <a:tc>
                  <a:txBody>
                    <a:bodyPr/>
                    <a:lstStyle/>
                    <a:p>
                      <a:pPr algn="r" fontAlgn="ctr"/>
                      <a:r>
                        <a:rPr lang="en-US" altLang="zh-CN"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7.44%</a:t>
                      </a:r>
                    </a:p>
                  </a:txBody>
                  <a:tcPr marL="9525" marR="9525" marT="9525" marB="0" anchor="ctr">
                    <a:noFill/>
                  </a:tcPr>
                </a:tc>
                <a:tc>
                  <a:txBody>
                    <a:bodyPr/>
                    <a:lstStyle/>
                    <a:p>
                      <a:pPr algn="r" fontAlgn="ctr"/>
                      <a:r>
                        <a:rPr lang="en-US" altLang="zh-CN"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402</a:t>
                      </a:r>
                      <a:r>
                        <a:rPr lang="zh-CN" altLang="en-US"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万</a:t>
                      </a:r>
                    </a:p>
                  </a:txBody>
                  <a:tcPr marL="9525" marR="9525" marT="9525" marB="0" anchor="ctr">
                    <a:noFill/>
                  </a:tcPr>
                </a:tc>
                <a:tc>
                  <a:txBody>
                    <a:bodyPr/>
                    <a:lstStyle/>
                    <a:p>
                      <a:pPr algn="r" fontAlgn="ctr"/>
                      <a:r>
                        <a:rPr lang="en-US" altLang="zh-CN"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1.72%</a:t>
                      </a:r>
                    </a:p>
                  </a:txBody>
                  <a:tcPr marL="9525" marR="9525" marT="9525" marB="0" anchor="ctr">
                    <a:noFill/>
                  </a:tcPr>
                </a:tc>
                <a:tc>
                  <a:txBody>
                    <a:bodyPr/>
                    <a:lstStyle/>
                    <a:p>
                      <a:pPr algn="r" fontAlgn="ctr"/>
                      <a:r>
                        <a:rPr lang="en-US" altLang="zh-CN"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2024/6/30</a:t>
                      </a:r>
                    </a:p>
                  </a:txBody>
                  <a:tcPr marL="9525" marR="9525" marT="9525" marB="0" anchor="ctr">
                    <a:noFill/>
                  </a:tcPr>
                </a:tc>
                <a:extLst>
                  <a:ext uri="{0D108BD9-81ED-4DB2-BD59-A6C34878D82A}">
                    <a16:rowId xmlns:a16="http://schemas.microsoft.com/office/drawing/2014/main" val="2128197959"/>
                  </a:ext>
                </a:extLst>
              </a:tr>
              <a:tr h="360105">
                <a:tc>
                  <a:txBody>
                    <a:bodyPr/>
                    <a:lstStyle/>
                    <a:p>
                      <a:pPr algn="l" fontAlgn="ctr"/>
                      <a:r>
                        <a:rPr lang="en" sz="14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Blackrock Inc.</a:t>
                      </a:r>
                      <a:r>
                        <a:rPr lang="zh-CN" altLang="en-US" sz="14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（贝莱德）</a:t>
                      </a:r>
                      <a:endParaRPr lang="en" sz="14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9525" marR="9525" marT="9525" marB="0" anchor="ctr">
                    <a:noFill/>
                  </a:tcPr>
                </a:tc>
                <a:tc>
                  <a:txBody>
                    <a:bodyPr/>
                    <a:lstStyle/>
                    <a:p>
                      <a:pPr algn="r" fontAlgn="ctr"/>
                      <a:r>
                        <a:rPr lang="en-US" altLang="zh-CN" sz="14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1.90</a:t>
                      </a:r>
                      <a:r>
                        <a:rPr lang="zh-CN" altLang="en-US" sz="14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亿</a:t>
                      </a:r>
                    </a:p>
                  </a:txBody>
                  <a:tcPr marL="9525" marR="9525" marT="9525" marB="0" anchor="ctr">
                    <a:noFill/>
                  </a:tcPr>
                </a:tc>
                <a:tc>
                  <a:txBody>
                    <a:bodyPr/>
                    <a:lstStyle/>
                    <a:p>
                      <a:pPr algn="r" fontAlgn="ctr"/>
                      <a:r>
                        <a:rPr lang="en-US" altLang="zh-CN"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5.95%</a:t>
                      </a:r>
                    </a:p>
                  </a:txBody>
                  <a:tcPr marL="9525" marR="9525" marT="9525" marB="0" anchor="ctr">
                    <a:noFill/>
                  </a:tcPr>
                </a:tc>
                <a:tc>
                  <a:txBody>
                    <a:bodyPr/>
                    <a:lstStyle/>
                    <a:p>
                      <a:pPr algn="r" fontAlgn="ctr"/>
                      <a:r>
                        <a:rPr lang="en-US" altLang="zh-CN"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172</a:t>
                      </a:r>
                      <a:r>
                        <a:rPr lang="zh-CN" altLang="en-US"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万</a:t>
                      </a:r>
                    </a:p>
                  </a:txBody>
                  <a:tcPr marL="9525" marR="9525" marT="9525" marB="0" anchor="ctr">
                    <a:noFill/>
                  </a:tcPr>
                </a:tc>
                <a:tc>
                  <a:txBody>
                    <a:bodyPr/>
                    <a:lstStyle/>
                    <a:p>
                      <a:pPr algn="r" fontAlgn="ctr"/>
                      <a:r>
                        <a:rPr lang="en-US" altLang="zh-CN"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0.91%</a:t>
                      </a:r>
                    </a:p>
                  </a:txBody>
                  <a:tcPr marL="9525" marR="9525" marT="9525" marB="0" anchor="ctr">
                    <a:noFill/>
                  </a:tcPr>
                </a:tc>
                <a:tc>
                  <a:txBody>
                    <a:bodyPr/>
                    <a:lstStyle/>
                    <a:p>
                      <a:pPr algn="r" fontAlgn="ctr"/>
                      <a:r>
                        <a:rPr lang="en-US" altLang="zh-CN"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2024/6/30</a:t>
                      </a:r>
                    </a:p>
                  </a:txBody>
                  <a:tcPr marL="9525" marR="9525" marT="9525" marB="0" anchor="ctr">
                    <a:noFill/>
                  </a:tcPr>
                </a:tc>
                <a:extLst>
                  <a:ext uri="{0D108BD9-81ED-4DB2-BD59-A6C34878D82A}">
                    <a16:rowId xmlns:a16="http://schemas.microsoft.com/office/drawing/2014/main" val="4208872275"/>
                  </a:ext>
                </a:extLst>
              </a:tr>
              <a:tr h="357879">
                <a:tc>
                  <a:txBody>
                    <a:bodyPr/>
                    <a:lstStyle/>
                    <a:p>
                      <a:pPr algn="l" fontAlgn="ctr"/>
                      <a:r>
                        <a:rPr lang="en" sz="14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State Street Corp</a:t>
                      </a:r>
                      <a:r>
                        <a:rPr lang="zh-CN" altLang="en-US" sz="14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（道富银行）</a:t>
                      </a:r>
                      <a:endParaRPr lang="en" sz="14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9525" marR="9525" marT="9525" marB="0" anchor="ctr">
                    <a:noFill/>
                  </a:tcPr>
                </a:tc>
                <a:tc>
                  <a:txBody>
                    <a:bodyPr/>
                    <a:lstStyle/>
                    <a:p>
                      <a:pPr algn="r" fontAlgn="ctr"/>
                      <a:r>
                        <a:rPr lang="en-US" altLang="zh-CN" sz="14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1.14</a:t>
                      </a:r>
                      <a:r>
                        <a:rPr lang="zh-CN" altLang="en-US" sz="14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亿</a:t>
                      </a:r>
                    </a:p>
                  </a:txBody>
                  <a:tcPr marL="9525" marR="9525" marT="9525" marB="0" anchor="ctr">
                    <a:noFill/>
                  </a:tcPr>
                </a:tc>
                <a:tc>
                  <a:txBody>
                    <a:bodyPr/>
                    <a:lstStyle/>
                    <a:p>
                      <a:pPr algn="r" fontAlgn="ctr"/>
                      <a:r>
                        <a:rPr lang="en-US" altLang="zh-CN" sz="14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3.57%</a:t>
                      </a:r>
                    </a:p>
                  </a:txBody>
                  <a:tcPr marL="9525" marR="9525" marT="9525" marB="0" anchor="ctr">
                    <a:noFill/>
                  </a:tcPr>
                </a:tc>
                <a:tc>
                  <a:txBody>
                    <a:bodyPr/>
                    <a:lstStyle/>
                    <a:p>
                      <a:pPr algn="r" fontAlgn="ctr"/>
                      <a:r>
                        <a:rPr lang="en-US" altLang="zh-CN" sz="14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214</a:t>
                      </a:r>
                      <a:r>
                        <a:rPr lang="zh-CN" altLang="en-US" sz="14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万</a:t>
                      </a:r>
                    </a:p>
                  </a:txBody>
                  <a:tcPr marL="9525" marR="9525" marT="9525" marB="0" anchor="ctr">
                    <a:noFill/>
                  </a:tcPr>
                </a:tc>
                <a:tc>
                  <a:txBody>
                    <a:bodyPr/>
                    <a:lstStyle/>
                    <a:p>
                      <a:pPr algn="r" fontAlgn="ctr"/>
                      <a:r>
                        <a:rPr lang="en-US" altLang="zh-CN"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1.91%</a:t>
                      </a:r>
                    </a:p>
                  </a:txBody>
                  <a:tcPr marL="9525" marR="9525" marT="9525" marB="0" anchor="ctr">
                    <a:noFill/>
                  </a:tcPr>
                </a:tc>
                <a:tc>
                  <a:txBody>
                    <a:bodyPr/>
                    <a:lstStyle/>
                    <a:p>
                      <a:pPr algn="r" fontAlgn="ctr"/>
                      <a:r>
                        <a:rPr lang="en-US" altLang="zh-CN"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2024/6/30</a:t>
                      </a:r>
                    </a:p>
                  </a:txBody>
                  <a:tcPr marL="9525" marR="9525" marT="9525" marB="0" anchor="ctr">
                    <a:noFill/>
                  </a:tcPr>
                </a:tc>
                <a:extLst>
                  <a:ext uri="{0D108BD9-81ED-4DB2-BD59-A6C34878D82A}">
                    <a16:rowId xmlns:a16="http://schemas.microsoft.com/office/drawing/2014/main" val="2553380738"/>
                  </a:ext>
                </a:extLst>
              </a:tr>
              <a:tr h="357879">
                <a:tc>
                  <a:txBody>
                    <a:bodyPr/>
                    <a:lstStyle/>
                    <a:p>
                      <a:pPr algn="l" fontAlgn="ctr"/>
                      <a:r>
                        <a:rPr lang="en" sz="14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Geode Capital Management, Llc</a:t>
                      </a:r>
                      <a:r>
                        <a:rPr lang="zh-CN" altLang="en-US" sz="14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（富达下的被动投资基金）</a:t>
                      </a:r>
                      <a:endParaRPr lang="en" sz="14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9525" marR="9525" marT="9525" marB="0" anchor="ctr">
                    <a:noFill/>
                  </a:tcPr>
                </a:tc>
                <a:tc>
                  <a:txBody>
                    <a:bodyPr/>
                    <a:lstStyle/>
                    <a:p>
                      <a:pPr algn="r" fontAlgn="ctr"/>
                      <a:r>
                        <a:rPr lang="en-US" altLang="zh-CN" sz="14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5833.38</a:t>
                      </a:r>
                      <a:r>
                        <a:rPr lang="zh-CN" altLang="en-US" sz="14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万</a:t>
                      </a:r>
                    </a:p>
                  </a:txBody>
                  <a:tcPr marL="9525" marR="9525" marT="9525" marB="0" anchor="ctr">
                    <a:noFill/>
                  </a:tcPr>
                </a:tc>
                <a:tc>
                  <a:txBody>
                    <a:bodyPr/>
                    <a:lstStyle/>
                    <a:p>
                      <a:pPr algn="r" fontAlgn="ctr"/>
                      <a:r>
                        <a:rPr lang="en-US" altLang="zh-CN"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1.83%</a:t>
                      </a:r>
                    </a:p>
                  </a:txBody>
                  <a:tcPr marL="9525" marR="9525" marT="9525" marB="0" anchor="ctr">
                    <a:noFill/>
                  </a:tcPr>
                </a:tc>
                <a:tc>
                  <a:txBody>
                    <a:bodyPr/>
                    <a:lstStyle/>
                    <a:p>
                      <a:pPr algn="r" fontAlgn="ctr"/>
                      <a:r>
                        <a:rPr lang="en-US" altLang="zh-CN"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143</a:t>
                      </a:r>
                      <a:r>
                        <a:rPr lang="zh-CN" altLang="en-US"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万</a:t>
                      </a:r>
                    </a:p>
                  </a:txBody>
                  <a:tcPr marL="9525" marR="9525" marT="9525" marB="0" anchor="ctr">
                    <a:noFill/>
                  </a:tcPr>
                </a:tc>
                <a:tc>
                  <a:txBody>
                    <a:bodyPr/>
                    <a:lstStyle/>
                    <a:p>
                      <a:pPr algn="r" fontAlgn="ctr"/>
                      <a:r>
                        <a:rPr lang="en-US" altLang="zh-CN" sz="14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2.51%</a:t>
                      </a:r>
                    </a:p>
                  </a:txBody>
                  <a:tcPr marL="9525" marR="9525" marT="9525" marB="0" anchor="ctr">
                    <a:noFill/>
                  </a:tcPr>
                </a:tc>
                <a:tc>
                  <a:txBody>
                    <a:bodyPr/>
                    <a:lstStyle/>
                    <a:p>
                      <a:pPr algn="r" fontAlgn="ctr"/>
                      <a:r>
                        <a:rPr lang="en-US" altLang="zh-CN"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2024/6/30</a:t>
                      </a:r>
                    </a:p>
                  </a:txBody>
                  <a:tcPr marL="9525" marR="9525" marT="9525" marB="0" anchor="ctr">
                    <a:noFill/>
                  </a:tcPr>
                </a:tc>
                <a:extLst>
                  <a:ext uri="{0D108BD9-81ED-4DB2-BD59-A6C34878D82A}">
                    <a16:rowId xmlns:a16="http://schemas.microsoft.com/office/drawing/2014/main" val="3340018379"/>
                  </a:ext>
                </a:extLst>
              </a:tr>
              <a:tr h="357879">
                <a:tc>
                  <a:txBody>
                    <a:bodyPr/>
                    <a:lstStyle/>
                    <a:p>
                      <a:pPr algn="l" fontAlgn="ctr"/>
                      <a:r>
                        <a:rPr lang="en" sz="14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Capital World Investors</a:t>
                      </a:r>
                    </a:p>
                  </a:txBody>
                  <a:tcPr marL="9525" marR="9525" marT="9525" marB="0" anchor="ctr">
                    <a:noFill/>
                  </a:tcPr>
                </a:tc>
                <a:tc>
                  <a:txBody>
                    <a:bodyPr/>
                    <a:lstStyle/>
                    <a:p>
                      <a:pPr algn="r" fontAlgn="ctr"/>
                      <a:r>
                        <a:rPr lang="en-US" altLang="zh-CN" sz="14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4270.88</a:t>
                      </a:r>
                      <a:r>
                        <a:rPr lang="zh-CN" altLang="en-US" sz="14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万</a:t>
                      </a:r>
                    </a:p>
                  </a:txBody>
                  <a:tcPr marL="9525" marR="9525" marT="9525" marB="0" anchor="ctr">
                    <a:noFill/>
                  </a:tcPr>
                </a:tc>
                <a:tc>
                  <a:txBody>
                    <a:bodyPr/>
                    <a:lstStyle/>
                    <a:p>
                      <a:pPr algn="r" fontAlgn="ctr"/>
                      <a:r>
                        <a:rPr lang="en-US" altLang="zh-CN"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1.34%</a:t>
                      </a:r>
                    </a:p>
                  </a:txBody>
                  <a:tcPr marL="9525" marR="9525" marT="9525" marB="0" anchor="ctr">
                    <a:noFill/>
                  </a:tcPr>
                </a:tc>
                <a:tc>
                  <a:txBody>
                    <a:bodyPr/>
                    <a:lstStyle/>
                    <a:p>
                      <a:pPr algn="r" fontAlgn="ctr"/>
                      <a:r>
                        <a:rPr lang="en-US" altLang="zh-CN"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361</a:t>
                      </a:r>
                      <a:r>
                        <a:rPr lang="zh-CN" altLang="en-US"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万</a:t>
                      </a:r>
                    </a:p>
                  </a:txBody>
                  <a:tcPr marL="9525" marR="9525" marT="9525" marB="0" anchor="ctr">
                    <a:noFill/>
                  </a:tcPr>
                </a:tc>
                <a:tc>
                  <a:txBody>
                    <a:bodyPr/>
                    <a:lstStyle/>
                    <a:p>
                      <a:pPr algn="r" fontAlgn="ctr"/>
                      <a:r>
                        <a:rPr lang="en-US" altLang="zh-CN" sz="14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9.24%</a:t>
                      </a:r>
                    </a:p>
                  </a:txBody>
                  <a:tcPr marL="9525" marR="9525" marT="9525" marB="0" anchor="ctr">
                    <a:noFill/>
                  </a:tcPr>
                </a:tc>
                <a:tc>
                  <a:txBody>
                    <a:bodyPr/>
                    <a:lstStyle/>
                    <a:p>
                      <a:pPr algn="r" fontAlgn="ctr"/>
                      <a:r>
                        <a:rPr lang="en-US" altLang="zh-CN"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2024/6/30</a:t>
                      </a:r>
                    </a:p>
                  </a:txBody>
                  <a:tcPr marL="9525" marR="9525" marT="9525" marB="0" anchor="ctr">
                    <a:noFill/>
                  </a:tcPr>
                </a:tc>
                <a:extLst>
                  <a:ext uri="{0D108BD9-81ED-4DB2-BD59-A6C34878D82A}">
                    <a16:rowId xmlns:a16="http://schemas.microsoft.com/office/drawing/2014/main" val="4134569001"/>
                  </a:ext>
                </a:extLst>
              </a:tr>
              <a:tr h="357879">
                <a:tc>
                  <a:txBody>
                    <a:bodyPr/>
                    <a:lstStyle/>
                    <a:p>
                      <a:pPr algn="l" fontAlgn="ctr"/>
                      <a:r>
                        <a:rPr lang="en" sz="14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Morgan Stanley</a:t>
                      </a:r>
                    </a:p>
                  </a:txBody>
                  <a:tcPr marL="9525" marR="9525" marT="9525" marB="0" anchor="ctr">
                    <a:noFill/>
                  </a:tcPr>
                </a:tc>
                <a:tc>
                  <a:txBody>
                    <a:bodyPr/>
                    <a:lstStyle/>
                    <a:p>
                      <a:pPr algn="r" fontAlgn="ctr"/>
                      <a:r>
                        <a:rPr lang="en-US" altLang="zh-CN" sz="14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4027.58</a:t>
                      </a:r>
                      <a:r>
                        <a:rPr lang="zh-CN" altLang="en-US" sz="14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万</a:t>
                      </a:r>
                    </a:p>
                  </a:txBody>
                  <a:tcPr marL="9525" marR="9525" marT="9525" marB="0" anchor="ctr">
                    <a:noFill/>
                  </a:tcPr>
                </a:tc>
                <a:tc>
                  <a:txBody>
                    <a:bodyPr/>
                    <a:lstStyle/>
                    <a:p>
                      <a:pPr algn="r" fontAlgn="ctr"/>
                      <a:r>
                        <a:rPr lang="en-US" altLang="zh-CN"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1.26%</a:t>
                      </a:r>
                    </a:p>
                  </a:txBody>
                  <a:tcPr marL="9525" marR="9525" marT="9525" marB="0" anchor="ctr">
                    <a:noFill/>
                  </a:tcPr>
                </a:tc>
                <a:tc>
                  <a:txBody>
                    <a:bodyPr/>
                    <a:lstStyle/>
                    <a:p>
                      <a:pPr algn="r" fontAlgn="ctr"/>
                      <a:r>
                        <a:rPr lang="en-US" altLang="zh-CN"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9</a:t>
                      </a:r>
                      <a:r>
                        <a:rPr lang="zh-CN" altLang="en-US"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万</a:t>
                      </a:r>
                    </a:p>
                  </a:txBody>
                  <a:tcPr marL="9525" marR="9525" marT="9525" marB="0" anchor="ctr">
                    <a:noFill/>
                  </a:tcPr>
                </a:tc>
                <a:tc>
                  <a:txBody>
                    <a:bodyPr/>
                    <a:lstStyle/>
                    <a:p>
                      <a:pPr algn="r" fontAlgn="ctr"/>
                      <a:r>
                        <a:rPr lang="en-US" altLang="zh-CN" sz="14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0.23%</a:t>
                      </a:r>
                    </a:p>
                  </a:txBody>
                  <a:tcPr marL="9525" marR="9525" marT="9525" marB="0" anchor="ctr">
                    <a:noFill/>
                  </a:tcPr>
                </a:tc>
                <a:tc>
                  <a:txBody>
                    <a:bodyPr/>
                    <a:lstStyle/>
                    <a:p>
                      <a:pPr algn="r" fontAlgn="ctr"/>
                      <a:r>
                        <a:rPr lang="en-US" altLang="zh-CN" sz="14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2024/6/30</a:t>
                      </a:r>
                    </a:p>
                  </a:txBody>
                  <a:tcPr marL="9525" marR="9525" marT="9525" marB="0" anchor="ctr">
                    <a:noFill/>
                  </a:tcPr>
                </a:tc>
                <a:extLst>
                  <a:ext uri="{0D108BD9-81ED-4DB2-BD59-A6C34878D82A}">
                    <a16:rowId xmlns:a16="http://schemas.microsoft.com/office/drawing/2014/main" val="2797957873"/>
                  </a:ext>
                </a:extLst>
              </a:tr>
              <a:tr h="357879">
                <a:tc>
                  <a:txBody>
                    <a:bodyPr/>
                    <a:lstStyle/>
                    <a:p>
                      <a:pPr algn="l" fontAlgn="ctr"/>
                      <a:r>
                        <a:rPr lang="en" sz="1400" b="1" i="0" u="none" strike="noStrike"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Jpmorgan</a:t>
                      </a:r>
                      <a:r>
                        <a:rPr lang="en" sz="14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Chase &amp; Co</a:t>
                      </a:r>
                    </a:p>
                  </a:txBody>
                  <a:tcPr marL="9525" marR="9525" marT="9525" marB="0" anchor="ctr">
                    <a:noFill/>
                  </a:tcPr>
                </a:tc>
                <a:tc>
                  <a:txBody>
                    <a:bodyPr/>
                    <a:lstStyle/>
                    <a:p>
                      <a:pPr algn="r" fontAlgn="ctr"/>
                      <a:r>
                        <a:rPr lang="en-US" altLang="zh-CN" sz="14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3220.63</a:t>
                      </a:r>
                      <a:r>
                        <a:rPr lang="zh-CN" altLang="en-US" sz="14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万</a:t>
                      </a:r>
                    </a:p>
                  </a:txBody>
                  <a:tcPr marL="9525" marR="9525" marT="9525" marB="0" anchor="ctr">
                    <a:noFill/>
                  </a:tcPr>
                </a:tc>
                <a:tc>
                  <a:txBody>
                    <a:bodyPr/>
                    <a:lstStyle/>
                    <a:p>
                      <a:pPr algn="r" fontAlgn="ctr"/>
                      <a:r>
                        <a:rPr lang="en-US" altLang="zh-CN"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1.01%</a:t>
                      </a:r>
                    </a:p>
                  </a:txBody>
                  <a:tcPr marL="9525" marR="9525" marT="9525" marB="0" anchor="ctr">
                    <a:noFill/>
                  </a:tcPr>
                </a:tc>
                <a:tc>
                  <a:txBody>
                    <a:bodyPr/>
                    <a:lstStyle/>
                    <a:p>
                      <a:pPr algn="r" fontAlgn="ctr"/>
                      <a:r>
                        <a:rPr lang="en-US" altLang="zh-CN"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419</a:t>
                      </a:r>
                      <a:r>
                        <a:rPr lang="zh-CN" altLang="en-US"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万</a:t>
                      </a:r>
                    </a:p>
                  </a:txBody>
                  <a:tcPr marL="9525" marR="9525" marT="9525" marB="0" anchor="ctr">
                    <a:noFill/>
                  </a:tcPr>
                </a:tc>
                <a:tc>
                  <a:txBody>
                    <a:bodyPr/>
                    <a:lstStyle/>
                    <a:p>
                      <a:pPr algn="r" fontAlgn="ctr"/>
                      <a:r>
                        <a:rPr lang="en-US" altLang="zh-CN"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14.97%</a:t>
                      </a:r>
                    </a:p>
                  </a:txBody>
                  <a:tcPr marL="9525" marR="9525" marT="9525" marB="0" anchor="ctr">
                    <a:noFill/>
                  </a:tcPr>
                </a:tc>
                <a:tc>
                  <a:txBody>
                    <a:bodyPr/>
                    <a:lstStyle/>
                    <a:p>
                      <a:pPr algn="r" fontAlgn="ctr"/>
                      <a:r>
                        <a:rPr lang="en-US" altLang="zh-CN" sz="14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2024/6/30</a:t>
                      </a:r>
                    </a:p>
                  </a:txBody>
                  <a:tcPr marL="9525" marR="9525" marT="9525" marB="0" anchor="ctr">
                    <a:noFill/>
                  </a:tcPr>
                </a:tc>
                <a:extLst>
                  <a:ext uri="{0D108BD9-81ED-4DB2-BD59-A6C34878D82A}">
                    <a16:rowId xmlns:a16="http://schemas.microsoft.com/office/drawing/2014/main" val="1096454453"/>
                  </a:ext>
                </a:extLst>
              </a:tr>
              <a:tr h="357879">
                <a:tc>
                  <a:txBody>
                    <a:bodyPr/>
                    <a:lstStyle/>
                    <a:p>
                      <a:pPr algn="l" fontAlgn="ctr"/>
                      <a:r>
                        <a:rPr lang="en" sz="1400" b="1" i="0" u="none" strike="noStrike"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Norges</a:t>
                      </a:r>
                      <a:r>
                        <a:rPr lang="en" sz="14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Bank</a:t>
                      </a:r>
                    </a:p>
                  </a:txBody>
                  <a:tcPr marL="9525" marR="9525" marT="9525" marB="0" anchor="ctr">
                    <a:noFill/>
                  </a:tcPr>
                </a:tc>
                <a:tc>
                  <a:txBody>
                    <a:bodyPr/>
                    <a:lstStyle/>
                    <a:p>
                      <a:pPr algn="r" fontAlgn="ctr"/>
                      <a:r>
                        <a:rPr lang="en-US" altLang="zh-CN" sz="14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3083.17</a:t>
                      </a:r>
                      <a:r>
                        <a:rPr lang="zh-CN" altLang="en-US" sz="14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万</a:t>
                      </a:r>
                    </a:p>
                  </a:txBody>
                  <a:tcPr marL="9525" marR="9525" marT="9525" marB="0" anchor="ctr">
                    <a:noFill/>
                  </a:tcPr>
                </a:tc>
                <a:tc>
                  <a:txBody>
                    <a:bodyPr/>
                    <a:lstStyle/>
                    <a:p>
                      <a:pPr algn="r" fontAlgn="ctr"/>
                      <a:r>
                        <a:rPr lang="en-US" altLang="zh-CN"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0.97%</a:t>
                      </a:r>
                    </a:p>
                  </a:txBody>
                  <a:tcPr marL="9525" marR="9525" marT="9525" marB="0" anchor="ctr">
                    <a:noFill/>
                  </a:tcPr>
                </a:tc>
                <a:tc>
                  <a:txBody>
                    <a:bodyPr/>
                    <a:lstStyle/>
                    <a:p>
                      <a:pPr algn="r" fontAlgn="ctr"/>
                      <a:r>
                        <a:rPr lang="en-US" altLang="zh-CN"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-74</a:t>
                      </a:r>
                      <a:r>
                        <a:rPr lang="zh-CN" altLang="en-US"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万</a:t>
                      </a:r>
                    </a:p>
                  </a:txBody>
                  <a:tcPr marL="9525" marR="9525" marT="9525" marB="0" anchor="ctr">
                    <a:noFill/>
                  </a:tcPr>
                </a:tc>
                <a:tc>
                  <a:txBody>
                    <a:bodyPr/>
                    <a:lstStyle/>
                    <a:p>
                      <a:pPr algn="r" fontAlgn="ctr"/>
                      <a:r>
                        <a:rPr lang="en-US" altLang="zh-CN"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-2.34%</a:t>
                      </a:r>
                    </a:p>
                  </a:txBody>
                  <a:tcPr marL="9525" marR="9525" marT="9525" marB="0" anchor="ctr">
                    <a:noFill/>
                  </a:tcPr>
                </a:tc>
                <a:tc>
                  <a:txBody>
                    <a:bodyPr/>
                    <a:lstStyle/>
                    <a:p>
                      <a:pPr algn="r" fontAlgn="ctr"/>
                      <a:r>
                        <a:rPr lang="en-US" altLang="zh-CN" sz="14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2024/6/30</a:t>
                      </a:r>
                    </a:p>
                  </a:txBody>
                  <a:tcPr marL="9525" marR="9525" marT="9525" marB="0" anchor="ctr">
                    <a:noFill/>
                  </a:tcPr>
                </a:tc>
                <a:extLst>
                  <a:ext uri="{0D108BD9-81ED-4DB2-BD59-A6C34878D82A}">
                    <a16:rowId xmlns:a16="http://schemas.microsoft.com/office/drawing/2014/main" val="589440107"/>
                  </a:ext>
                </a:extLst>
              </a:tr>
              <a:tr h="605101">
                <a:tc>
                  <a:txBody>
                    <a:bodyPr/>
                    <a:lstStyle/>
                    <a:p>
                      <a:pPr algn="l" fontAlgn="ctr"/>
                      <a:r>
                        <a:rPr lang="en" sz="14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Price T Rowe Associates Inc /Md/</a:t>
                      </a:r>
                      <a:r>
                        <a:rPr lang="zh-CN" altLang="en-US" sz="14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（普莱仕集团）</a:t>
                      </a:r>
                      <a:endParaRPr lang="en" sz="14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9525" marR="9525" marT="9525" marB="0" anchor="ctr">
                    <a:noFill/>
                  </a:tcPr>
                </a:tc>
                <a:tc>
                  <a:txBody>
                    <a:bodyPr/>
                    <a:lstStyle/>
                    <a:p>
                      <a:pPr algn="r" fontAlgn="ctr"/>
                      <a:r>
                        <a:rPr lang="en-US" altLang="zh-CN" sz="14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2678.74</a:t>
                      </a:r>
                      <a:r>
                        <a:rPr lang="zh-CN" altLang="en-US" sz="14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万</a:t>
                      </a:r>
                    </a:p>
                  </a:txBody>
                  <a:tcPr marL="9525" marR="9525" marT="9525" marB="0" anchor="ctr">
                    <a:noFill/>
                  </a:tcPr>
                </a:tc>
                <a:tc>
                  <a:txBody>
                    <a:bodyPr/>
                    <a:lstStyle/>
                    <a:p>
                      <a:pPr algn="r" fontAlgn="ctr"/>
                      <a:r>
                        <a:rPr lang="en-US" altLang="zh-CN"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0.84%</a:t>
                      </a:r>
                    </a:p>
                  </a:txBody>
                  <a:tcPr marL="9525" marR="9525" marT="9525" marB="0" anchor="ctr">
                    <a:noFill/>
                  </a:tcPr>
                </a:tc>
                <a:tc>
                  <a:txBody>
                    <a:bodyPr/>
                    <a:lstStyle/>
                    <a:p>
                      <a:pPr algn="r" fontAlgn="ctr"/>
                      <a:r>
                        <a:rPr lang="en-US" altLang="zh-CN"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483</a:t>
                      </a:r>
                      <a:r>
                        <a:rPr lang="zh-CN" altLang="en-US"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万</a:t>
                      </a:r>
                    </a:p>
                  </a:txBody>
                  <a:tcPr marL="9525" marR="9525" marT="9525" marB="0" anchor="ctr">
                    <a:noFill/>
                  </a:tcPr>
                </a:tc>
                <a:tc>
                  <a:txBody>
                    <a:bodyPr/>
                    <a:lstStyle/>
                    <a:p>
                      <a:pPr algn="r" fontAlgn="ctr"/>
                      <a:r>
                        <a:rPr lang="en-US" altLang="zh-CN"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22.01%</a:t>
                      </a:r>
                    </a:p>
                  </a:txBody>
                  <a:tcPr marL="9525" marR="9525" marT="9525" marB="0" anchor="ctr">
                    <a:noFill/>
                  </a:tcPr>
                </a:tc>
                <a:tc>
                  <a:txBody>
                    <a:bodyPr/>
                    <a:lstStyle/>
                    <a:p>
                      <a:pPr algn="r" fontAlgn="ctr"/>
                      <a:r>
                        <a:rPr lang="en-US" altLang="zh-CN" sz="14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2024/6/30</a:t>
                      </a:r>
                    </a:p>
                  </a:txBody>
                  <a:tcPr marL="9525" marR="9525" marT="9525" marB="0" anchor="ctr">
                    <a:noFill/>
                  </a:tcPr>
                </a:tc>
                <a:extLst>
                  <a:ext uri="{0D108BD9-81ED-4DB2-BD59-A6C34878D82A}">
                    <a16:rowId xmlns:a16="http://schemas.microsoft.com/office/drawing/2014/main" val="517829590"/>
                  </a:ext>
                </a:extLst>
              </a:tr>
              <a:tr h="357879">
                <a:tc>
                  <a:txBody>
                    <a:bodyPr/>
                    <a:lstStyle/>
                    <a:p>
                      <a:pPr algn="l" fontAlgn="ctr"/>
                      <a:r>
                        <a:rPr lang="en" sz="1400" b="1"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Northern Trust Corp</a:t>
                      </a:r>
                    </a:p>
                  </a:txBody>
                  <a:tcPr marL="9525" marR="9525" marT="9525" marB="0" anchor="ctr">
                    <a:noFill/>
                  </a:tcPr>
                </a:tc>
                <a:tc>
                  <a:txBody>
                    <a:bodyPr/>
                    <a:lstStyle/>
                    <a:p>
                      <a:pPr algn="r" fontAlgn="ctr"/>
                      <a:r>
                        <a:rPr lang="en-US" altLang="zh-CN"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2415.68</a:t>
                      </a:r>
                      <a:r>
                        <a:rPr lang="zh-CN" altLang="en-US"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万</a:t>
                      </a:r>
                    </a:p>
                  </a:txBody>
                  <a:tcPr marL="9525" marR="9525" marT="9525" marB="0" anchor="ctr">
                    <a:noFill/>
                  </a:tcPr>
                </a:tc>
                <a:tc>
                  <a:txBody>
                    <a:bodyPr/>
                    <a:lstStyle/>
                    <a:p>
                      <a:pPr algn="r" fontAlgn="ctr"/>
                      <a:r>
                        <a:rPr lang="en-US" altLang="zh-CN"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0.76%</a:t>
                      </a:r>
                    </a:p>
                  </a:txBody>
                  <a:tcPr marL="9525" marR="9525" marT="9525" marB="0" anchor="ctr">
                    <a:noFill/>
                  </a:tcPr>
                </a:tc>
                <a:tc>
                  <a:txBody>
                    <a:bodyPr/>
                    <a:lstStyle/>
                    <a:p>
                      <a:pPr algn="r" fontAlgn="ctr"/>
                      <a:r>
                        <a:rPr lang="en-US" altLang="zh-CN"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15</a:t>
                      </a:r>
                      <a:r>
                        <a:rPr lang="zh-CN" altLang="en-US"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万</a:t>
                      </a:r>
                    </a:p>
                  </a:txBody>
                  <a:tcPr marL="9525" marR="9525" marT="9525" marB="0" anchor="ctr">
                    <a:noFill/>
                  </a:tcPr>
                </a:tc>
                <a:tc>
                  <a:txBody>
                    <a:bodyPr/>
                    <a:lstStyle/>
                    <a:p>
                      <a:pPr algn="r" fontAlgn="ctr"/>
                      <a:r>
                        <a:rPr lang="en-US" altLang="zh-CN" sz="1400" b="0" i="0" u="none" strike="noStrike">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0.62%</a:t>
                      </a:r>
                    </a:p>
                  </a:txBody>
                  <a:tcPr marL="9525" marR="9525" marT="9525" marB="0" anchor="ctr">
                    <a:noFill/>
                  </a:tcPr>
                </a:tc>
                <a:tc>
                  <a:txBody>
                    <a:bodyPr/>
                    <a:lstStyle/>
                    <a:p>
                      <a:pPr algn="r" fontAlgn="ctr"/>
                      <a:r>
                        <a:rPr lang="en-US" altLang="zh-CN" sz="1400" b="0" i="0" u="none" strike="noStrike"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2024/6/30</a:t>
                      </a:r>
                    </a:p>
                  </a:txBody>
                  <a:tcPr marL="9525" marR="9525" marT="9525" marB="0" anchor="ctr">
                    <a:noFill/>
                  </a:tcPr>
                </a:tc>
                <a:extLst>
                  <a:ext uri="{0D108BD9-81ED-4DB2-BD59-A6C34878D82A}">
                    <a16:rowId xmlns:a16="http://schemas.microsoft.com/office/drawing/2014/main" val="2786824409"/>
                  </a:ext>
                </a:extLst>
              </a:tr>
            </a:tbl>
          </a:graphicData>
        </a:graphic>
      </p:graphicFrame>
      <p:sp>
        <p:nvSpPr>
          <p:cNvPr id="6" name="内容占位符 3">
            <a:extLst>
              <a:ext uri="{FF2B5EF4-FFF2-40B4-BE49-F238E27FC236}">
                <a16:creationId xmlns:a16="http://schemas.microsoft.com/office/drawing/2014/main" id="{99FE0E12-D74F-FA95-35CD-E2ED9EA70976}"/>
              </a:ext>
            </a:extLst>
          </p:cNvPr>
          <p:cNvSpPr txBox="1">
            <a:spLocks/>
          </p:cNvSpPr>
          <p:nvPr/>
        </p:nvSpPr>
        <p:spPr>
          <a:xfrm>
            <a:off x="939114" y="6645274"/>
            <a:ext cx="10515600" cy="21272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lnSpc>
                <a:spcPct val="150000"/>
              </a:lnSpc>
              <a:spcBef>
                <a:spcPts val="1000"/>
              </a:spcBef>
              <a:buFont typeface="Wingdings" pitchFamily="2" charset="2"/>
              <a:buChar char="Ø"/>
              <a:defRPr sz="19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8001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sz="1000" i="1" dirty="0"/>
              <a:t>注：统计数据截止</a:t>
            </a:r>
            <a:r>
              <a:rPr kumimoji="1" lang="en-US" altLang="zh-CN" sz="1000" i="1" dirty="0"/>
              <a:t>2024</a:t>
            </a:r>
            <a:r>
              <a:rPr kumimoji="1" lang="zh-CN" altLang="en-US" sz="1000" i="1" dirty="0"/>
              <a:t>年</a:t>
            </a:r>
            <a:r>
              <a:rPr kumimoji="1" lang="en-US" altLang="zh-CN" sz="1000" i="1" dirty="0"/>
              <a:t>6</a:t>
            </a:r>
            <a:r>
              <a:rPr kumimoji="1" lang="zh-CN" altLang="en-US" sz="1000" i="1" dirty="0"/>
              <a:t>月</a:t>
            </a:r>
            <a:r>
              <a:rPr kumimoji="1" lang="en-US" altLang="zh-CN" sz="1000" i="1" dirty="0"/>
              <a:t>30</a:t>
            </a:r>
            <a:r>
              <a:rPr kumimoji="1" lang="zh-CN" altLang="en-US" sz="1000" i="1" dirty="0"/>
              <a:t>日各基金披露</a:t>
            </a:r>
            <a:endParaRPr kumimoji="1" lang="zh-CN" altLang="en-US" sz="1000" dirty="0"/>
          </a:p>
        </p:txBody>
      </p:sp>
    </p:spTree>
    <p:extLst>
      <p:ext uri="{BB962C8B-B14F-4D97-AF65-F5344CB8AC3E}">
        <p14:creationId xmlns:p14="http://schemas.microsoft.com/office/powerpoint/2010/main" val="793415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5BCD3C1-F9FE-1CF6-54DF-68D66863978B}"/>
              </a:ext>
            </a:extLst>
          </p:cNvPr>
          <p:cNvSpPr>
            <a:spLocks noGrp="1"/>
          </p:cNvSpPr>
          <p:nvPr>
            <p:ph type="sldNum" sz="quarter" idx="10"/>
          </p:nvPr>
        </p:nvSpPr>
        <p:spPr/>
        <p:txBody>
          <a:bodyPr/>
          <a:lstStyle/>
          <a:p>
            <a:fld id="{F56ABC50-C693-6145-8FE9-48A83A944B62}" type="slidenum">
              <a:rPr kumimoji="1" lang="zh-CN" altLang="en-US" smtClean="0"/>
              <a:pPr/>
              <a:t>5</a:t>
            </a:fld>
            <a:endParaRPr kumimoji="1" lang="zh-CN" altLang="en-US"/>
          </a:p>
        </p:txBody>
      </p:sp>
      <p:sp>
        <p:nvSpPr>
          <p:cNvPr id="4" name="内容占位符 3">
            <a:extLst>
              <a:ext uri="{FF2B5EF4-FFF2-40B4-BE49-F238E27FC236}">
                <a16:creationId xmlns:a16="http://schemas.microsoft.com/office/drawing/2014/main" id="{0E8098EC-6A8E-F82A-9033-8700FE94486E}"/>
              </a:ext>
            </a:extLst>
          </p:cNvPr>
          <p:cNvSpPr>
            <a:spLocks noGrp="1"/>
          </p:cNvSpPr>
          <p:nvPr>
            <p:ph sz="quarter" idx="11"/>
          </p:nvPr>
        </p:nvSpPr>
        <p:spPr/>
        <p:txBody>
          <a:bodyPr>
            <a:normAutofit/>
          </a:bodyPr>
          <a:lstStyle/>
          <a:p>
            <a:pPr marL="0" indent="0">
              <a:buNone/>
            </a:pPr>
            <a:r>
              <a:rPr kumimoji="1" lang="zh-CN" altLang="en-US" sz="4000" dirty="0"/>
              <a:t>法国诗人让</a:t>
            </a:r>
            <a:r>
              <a:rPr kumimoji="1" lang="en-US" altLang="zh-CN" sz="4000" dirty="0"/>
              <a:t>·</a:t>
            </a:r>
            <a:r>
              <a:rPr kumimoji="1" lang="zh-CN" altLang="en-US" sz="4000" dirty="0"/>
              <a:t>贝朗瑞曾经说过：“没有任何东西，比投入壁炉中的手稿的火焰，更能照亮出一个作家的灵魂。”</a:t>
            </a:r>
          </a:p>
        </p:txBody>
      </p:sp>
    </p:spTree>
    <p:extLst>
      <p:ext uri="{BB962C8B-B14F-4D97-AF65-F5344CB8AC3E}">
        <p14:creationId xmlns:p14="http://schemas.microsoft.com/office/powerpoint/2010/main" val="38082185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11F88B7-6459-C3CE-D5B2-62BC077A5315}"/>
              </a:ext>
            </a:extLst>
          </p:cNvPr>
          <p:cNvPicPr>
            <a:picLocks noChangeAspect="1"/>
          </p:cNvPicPr>
          <p:nvPr/>
        </p:nvPicPr>
        <p:blipFill rotWithShape="1">
          <a:blip r:embed="rId2"/>
          <a:srcRect t="10774" b="5791"/>
          <a:stretch/>
        </p:blipFill>
        <p:spPr>
          <a:xfrm>
            <a:off x="6937547" y="1766880"/>
            <a:ext cx="4857750" cy="3702790"/>
          </a:xfrm>
          <a:prstGeom prst="rect">
            <a:avLst/>
          </a:prstGeom>
        </p:spPr>
      </p:pic>
      <p:sp>
        <p:nvSpPr>
          <p:cNvPr id="2" name="标题 1">
            <a:extLst>
              <a:ext uri="{FF2B5EF4-FFF2-40B4-BE49-F238E27FC236}">
                <a16:creationId xmlns:a16="http://schemas.microsoft.com/office/drawing/2014/main" id="{BB9088ED-82A0-28F6-6974-48CFCC0CB71C}"/>
              </a:ext>
            </a:extLst>
          </p:cNvPr>
          <p:cNvSpPr>
            <a:spLocks noGrp="1"/>
          </p:cNvSpPr>
          <p:nvPr>
            <p:ph type="title"/>
          </p:nvPr>
        </p:nvSpPr>
        <p:spPr/>
        <p:txBody>
          <a:bodyPr/>
          <a:lstStyle/>
          <a:p>
            <a:r>
              <a:rPr kumimoji="1" lang="zh-CN" altLang="en-US" dirty="0"/>
              <a:t>特斯拉与家族信托</a:t>
            </a:r>
          </a:p>
        </p:txBody>
      </p:sp>
      <p:sp>
        <p:nvSpPr>
          <p:cNvPr id="3" name="灯片编号占位符 2">
            <a:extLst>
              <a:ext uri="{FF2B5EF4-FFF2-40B4-BE49-F238E27FC236}">
                <a16:creationId xmlns:a16="http://schemas.microsoft.com/office/drawing/2014/main" id="{4AF21A32-6A9C-236A-A833-3D1FCF3DEC97}"/>
              </a:ext>
            </a:extLst>
          </p:cNvPr>
          <p:cNvSpPr>
            <a:spLocks noGrp="1"/>
          </p:cNvSpPr>
          <p:nvPr>
            <p:ph type="sldNum" sz="quarter" idx="10"/>
          </p:nvPr>
        </p:nvSpPr>
        <p:spPr/>
        <p:txBody>
          <a:bodyPr/>
          <a:lstStyle/>
          <a:p>
            <a:fld id="{F56ABC50-C693-6145-8FE9-48A83A944B62}" type="slidenum">
              <a:rPr kumimoji="1" lang="zh-CN" altLang="en-US" smtClean="0"/>
              <a:pPr/>
              <a:t>50</a:t>
            </a:fld>
            <a:endParaRPr kumimoji="1" lang="zh-CN" altLang="en-US"/>
          </a:p>
        </p:txBody>
      </p:sp>
      <p:sp>
        <p:nvSpPr>
          <p:cNvPr id="4" name="内容占位符 3">
            <a:extLst>
              <a:ext uri="{FF2B5EF4-FFF2-40B4-BE49-F238E27FC236}">
                <a16:creationId xmlns:a16="http://schemas.microsoft.com/office/drawing/2014/main" id="{01146062-7E57-6509-5D5C-2C433B751936}"/>
              </a:ext>
            </a:extLst>
          </p:cNvPr>
          <p:cNvSpPr>
            <a:spLocks noGrp="1"/>
          </p:cNvSpPr>
          <p:nvPr>
            <p:ph sz="quarter" idx="11"/>
          </p:nvPr>
        </p:nvSpPr>
        <p:spPr>
          <a:xfrm>
            <a:off x="939114" y="1388330"/>
            <a:ext cx="6020486" cy="4621212"/>
          </a:xfrm>
        </p:spPr>
        <p:txBody>
          <a:bodyPr>
            <a:normAutofit fontScale="92500"/>
          </a:bodyPr>
          <a:lstStyle/>
          <a:p>
            <a:r>
              <a:rPr kumimoji="1" lang="zh-CN" altLang="en-US" dirty="0"/>
              <a:t>家族信托包括委托人、受托人、受益人和保护人四个主要角色。委托人是家族信托的设立者，通常为家族企业的创始人，须具有完全民事行为能力。受托人是指基于委托人的委托，根据信托目的管理信托财产并承担受信义务的主体，一般为信托公司。受益人是指享有信托受益权的主体，一般为委托人及其家族成员，其按照信托文件的规定取得信托利益。保护人是由委托人指定的、依照法律和信托文件的规定监督受托人管理信托事务的主体，其独立于委托人、受托人和受益人，以自己的名义行使权利；保护人不属于家族信托当事人，委托人可根据实际情况决定是否设立保护人。</a:t>
            </a:r>
          </a:p>
        </p:txBody>
      </p:sp>
    </p:spTree>
    <p:extLst>
      <p:ext uri="{BB962C8B-B14F-4D97-AF65-F5344CB8AC3E}">
        <p14:creationId xmlns:p14="http://schemas.microsoft.com/office/powerpoint/2010/main" val="27319520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FAADFC-0171-6BA2-0D22-4BCA98645208}"/>
              </a:ext>
            </a:extLst>
          </p:cNvPr>
          <p:cNvSpPr>
            <a:spLocks noGrp="1"/>
          </p:cNvSpPr>
          <p:nvPr>
            <p:ph type="title"/>
          </p:nvPr>
        </p:nvSpPr>
        <p:spPr/>
        <p:txBody>
          <a:bodyPr/>
          <a:lstStyle/>
          <a:p>
            <a:r>
              <a:rPr kumimoji="1" lang="zh-CN" altLang="en-US" dirty="0"/>
              <a:t>特斯拉与家族信托</a:t>
            </a:r>
          </a:p>
        </p:txBody>
      </p:sp>
      <p:sp>
        <p:nvSpPr>
          <p:cNvPr id="3" name="灯片编号占位符 2">
            <a:extLst>
              <a:ext uri="{FF2B5EF4-FFF2-40B4-BE49-F238E27FC236}">
                <a16:creationId xmlns:a16="http://schemas.microsoft.com/office/drawing/2014/main" id="{7EA543B7-5396-49A4-E49E-02E151325C55}"/>
              </a:ext>
            </a:extLst>
          </p:cNvPr>
          <p:cNvSpPr>
            <a:spLocks noGrp="1"/>
          </p:cNvSpPr>
          <p:nvPr>
            <p:ph type="sldNum" sz="quarter" idx="10"/>
          </p:nvPr>
        </p:nvSpPr>
        <p:spPr/>
        <p:txBody>
          <a:bodyPr/>
          <a:lstStyle/>
          <a:p>
            <a:fld id="{F56ABC50-C693-6145-8FE9-48A83A944B62}" type="slidenum">
              <a:rPr kumimoji="1" lang="zh-CN" altLang="en-US" smtClean="0"/>
              <a:pPr/>
              <a:t>51</a:t>
            </a:fld>
            <a:endParaRPr kumimoji="1" lang="zh-CN" altLang="en-US"/>
          </a:p>
        </p:txBody>
      </p:sp>
      <p:sp>
        <p:nvSpPr>
          <p:cNvPr id="4" name="内容占位符 3">
            <a:extLst>
              <a:ext uri="{FF2B5EF4-FFF2-40B4-BE49-F238E27FC236}">
                <a16:creationId xmlns:a16="http://schemas.microsoft.com/office/drawing/2014/main" id="{EC2AF25B-A970-9067-CA5C-3FB969E1653E}"/>
              </a:ext>
            </a:extLst>
          </p:cNvPr>
          <p:cNvSpPr>
            <a:spLocks noGrp="1"/>
          </p:cNvSpPr>
          <p:nvPr>
            <p:ph sz="quarter" idx="11"/>
          </p:nvPr>
        </p:nvSpPr>
        <p:spPr/>
        <p:txBody>
          <a:bodyPr>
            <a:normAutofit/>
          </a:bodyPr>
          <a:lstStyle/>
          <a:p>
            <a:r>
              <a:rPr kumimoji="1" lang="zh-CN" altLang="en-US" dirty="0"/>
              <a:t>中国境内家族信托的发展现状：</a:t>
            </a:r>
            <a:endParaRPr kumimoji="1" lang="en-US" altLang="zh-CN" dirty="0"/>
          </a:p>
          <a:p>
            <a:r>
              <a:rPr kumimoji="1" lang="en-US" altLang="zh-CN" dirty="0"/>
              <a:t>2018</a:t>
            </a:r>
            <a:r>
              <a:rPr kumimoji="1" lang="zh-CN" altLang="en-US" dirty="0"/>
              <a:t>年</a:t>
            </a:r>
            <a:r>
              <a:rPr kumimoji="1" lang="en-US" altLang="zh-CN" dirty="0"/>
              <a:t>8</a:t>
            </a:r>
            <a:r>
              <a:rPr kumimoji="1" lang="zh-CN" altLang="en-US" dirty="0"/>
              <a:t>月</a:t>
            </a:r>
            <a:r>
              <a:rPr kumimoji="1" lang="en-US" altLang="zh-CN" dirty="0"/>
              <a:t>17</a:t>
            </a:r>
            <a:r>
              <a:rPr kumimoji="1" lang="zh-CN" altLang="en-US" dirty="0"/>
              <a:t>日，中国银行保险监督管理委员会发布</a:t>
            </a:r>
            <a:r>
              <a:rPr kumimoji="1" lang="en-US" altLang="zh-CN" dirty="0"/>
              <a:t>《</a:t>
            </a:r>
            <a:r>
              <a:rPr kumimoji="1" lang="zh-CN" altLang="en-US" dirty="0"/>
              <a:t>关于加强规范资产管理业务过渡期内信托监管工作的通知</a:t>
            </a:r>
            <a:r>
              <a:rPr kumimoji="1" lang="en-US" altLang="zh-CN" dirty="0"/>
              <a:t>》</a:t>
            </a:r>
            <a:r>
              <a:rPr kumimoji="1" lang="zh-CN" altLang="en-US" dirty="0"/>
              <a:t>（信托函</a:t>
            </a:r>
            <a:r>
              <a:rPr kumimoji="1" lang="en-US" altLang="zh-CN" dirty="0"/>
              <a:t>[2018]37</a:t>
            </a:r>
            <a:r>
              <a:rPr kumimoji="1" lang="zh-CN" altLang="en-US" dirty="0"/>
              <a:t>号，以下简称“</a:t>
            </a:r>
            <a:r>
              <a:rPr kumimoji="1" lang="en-US" altLang="zh-CN" dirty="0"/>
              <a:t>37</a:t>
            </a:r>
            <a:r>
              <a:rPr kumimoji="1" lang="zh-CN" altLang="en-US" dirty="0"/>
              <a:t>号文”），第一次从监管角度对“家族信托”的概念进行了界定：“家族信托是指信托公司接受单一个人或者家庭的委托，以家庭财富的保护、传承和管理为主要信托目的，提供财产规划、风险隔离、资产配置、子女教育、家族治理、公益（慈善）事业等定制化事务管理和金融服务的信托业务。”</a:t>
            </a:r>
          </a:p>
          <a:p>
            <a:r>
              <a:rPr kumimoji="1" lang="zh-CN" altLang="en-US" dirty="0"/>
              <a:t>中国信托登记有限责任公司数据显示，截至</a:t>
            </a:r>
            <a:r>
              <a:rPr kumimoji="1" lang="en-US" altLang="zh-CN" dirty="0"/>
              <a:t>2021</a:t>
            </a:r>
            <a:r>
              <a:rPr kumimoji="1" lang="zh-CN" altLang="en-US" dirty="0"/>
              <a:t>年末，全国</a:t>
            </a:r>
            <a:r>
              <a:rPr kumimoji="1" lang="en-US" altLang="zh-CN" dirty="0"/>
              <a:t>68</a:t>
            </a:r>
            <a:r>
              <a:rPr kumimoji="1" lang="zh-CN" altLang="en-US" dirty="0"/>
              <a:t>家信托公司中已有</a:t>
            </a:r>
            <a:r>
              <a:rPr kumimoji="1" lang="en-US" altLang="zh-CN" dirty="0"/>
              <a:t>59</a:t>
            </a:r>
            <a:r>
              <a:rPr kumimoji="1" lang="zh-CN" altLang="en-US" dirty="0"/>
              <a:t>家开展家族信托业务，家族信托存续规模约为</a:t>
            </a:r>
            <a:r>
              <a:rPr kumimoji="1" lang="en-US" altLang="zh-CN" dirty="0"/>
              <a:t>3494.81</a:t>
            </a:r>
            <a:r>
              <a:rPr kumimoji="1" lang="zh-CN" altLang="en-US" dirty="0"/>
              <a:t>亿元，较</a:t>
            </a:r>
            <a:r>
              <a:rPr kumimoji="1" lang="en-US" altLang="zh-CN" dirty="0"/>
              <a:t>2020</a:t>
            </a:r>
            <a:r>
              <a:rPr kumimoji="1" lang="zh-CN" altLang="en-US" dirty="0"/>
              <a:t>年增长约</a:t>
            </a:r>
            <a:r>
              <a:rPr kumimoji="1" lang="en-US" altLang="zh-CN" dirty="0"/>
              <a:t>30%</a:t>
            </a:r>
            <a:r>
              <a:rPr kumimoji="1" lang="zh-CN" altLang="en-US" dirty="0"/>
              <a:t>；</a:t>
            </a:r>
            <a:r>
              <a:rPr kumimoji="1" lang="en-US" altLang="zh-CN" dirty="0"/>
              <a:t>2022</a:t>
            </a:r>
            <a:r>
              <a:rPr kumimoji="1" lang="zh-CN" altLang="en-US" dirty="0"/>
              <a:t>年</a:t>
            </a:r>
            <a:r>
              <a:rPr kumimoji="1" lang="en-US" altLang="zh-CN" dirty="0"/>
              <a:t>6</a:t>
            </a:r>
            <a:r>
              <a:rPr kumimoji="1" lang="zh-CN" altLang="en-US" dirty="0"/>
              <a:t>月单月家族信托规模新增</a:t>
            </a:r>
            <a:r>
              <a:rPr kumimoji="1" lang="en-US" altLang="zh-CN" dirty="0"/>
              <a:t>119.95</a:t>
            </a:r>
            <a:r>
              <a:rPr kumimoji="1" lang="zh-CN" altLang="en-US" dirty="0"/>
              <a:t>亿元，环比增长</a:t>
            </a:r>
            <a:r>
              <a:rPr kumimoji="1" lang="en-US" altLang="zh-CN" dirty="0"/>
              <a:t>63.22%</a:t>
            </a:r>
            <a:r>
              <a:rPr kumimoji="1" lang="zh-CN" altLang="en-US" dirty="0"/>
              <a:t>。</a:t>
            </a:r>
          </a:p>
        </p:txBody>
      </p:sp>
    </p:spTree>
    <p:extLst>
      <p:ext uri="{BB962C8B-B14F-4D97-AF65-F5344CB8AC3E}">
        <p14:creationId xmlns:p14="http://schemas.microsoft.com/office/powerpoint/2010/main" val="30529026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FAADFC-0171-6BA2-0D22-4BCA98645208}"/>
              </a:ext>
            </a:extLst>
          </p:cNvPr>
          <p:cNvSpPr>
            <a:spLocks noGrp="1"/>
          </p:cNvSpPr>
          <p:nvPr>
            <p:ph type="title"/>
          </p:nvPr>
        </p:nvSpPr>
        <p:spPr/>
        <p:txBody>
          <a:bodyPr/>
          <a:lstStyle/>
          <a:p>
            <a:r>
              <a:rPr kumimoji="1" lang="zh-CN" altLang="en-US" dirty="0"/>
              <a:t>特斯拉与家族信托</a:t>
            </a:r>
          </a:p>
        </p:txBody>
      </p:sp>
      <p:sp>
        <p:nvSpPr>
          <p:cNvPr id="3" name="灯片编号占位符 2">
            <a:extLst>
              <a:ext uri="{FF2B5EF4-FFF2-40B4-BE49-F238E27FC236}">
                <a16:creationId xmlns:a16="http://schemas.microsoft.com/office/drawing/2014/main" id="{7EA543B7-5396-49A4-E49E-02E151325C55}"/>
              </a:ext>
            </a:extLst>
          </p:cNvPr>
          <p:cNvSpPr>
            <a:spLocks noGrp="1"/>
          </p:cNvSpPr>
          <p:nvPr>
            <p:ph type="sldNum" sz="quarter" idx="10"/>
          </p:nvPr>
        </p:nvSpPr>
        <p:spPr/>
        <p:txBody>
          <a:bodyPr/>
          <a:lstStyle/>
          <a:p>
            <a:fld id="{F56ABC50-C693-6145-8FE9-48A83A944B62}" type="slidenum">
              <a:rPr kumimoji="1" lang="zh-CN" altLang="en-US" smtClean="0"/>
              <a:pPr/>
              <a:t>52</a:t>
            </a:fld>
            <a:endParaRPr kumimoji="1" lang="zh-CN" altLang="en-US"/>
          </a:p>
        </p:txBody>
      </p:sp>
      <p:sp>
        <p:nvSpPr>
          <p:cNvPr id="4" name="内容占位符 3">
            <a:extLst>
              <a:ext uri="{FF2B5EF4-FFF2-40B4-BE49-F238E27FC236}">
                <a16:creationId xmlns:a16="http://schemas.microsoft.com/office/drawing/2014/main" id="{EC2AF25B-A970-9067-CA5C-3FB969E1653E}"/>
              </a:ext>
            </a:extLst>
          </p:cNvPr>
          <p:cNvSpPr>
            <a:spLocks noGrp="1"/>
          </p:cNvSpPr>
          <p:nvPr>
            <p:ph sz="quarter" idx="11"/>
          </p:nvPr>
        </p:nvSpPr>
        <p:spPr/>
        <p:txBody>
          <a:bodyPr>
            <a:normAutofit/>
          </a:bodyPr>
          <a:lstStyle/>
          <a:p>
            <a:r>
              <a:rPr kumimoji="1" lang="en-US" altLang="zh-CN" dirty="0"/>
              <a:t>2022</a:t>
            </a:r>
            <a:r>
              <a:rPr kumimoji="1" lang="zh-CN" altLang="en-US" dirty="0"/>
              <a:t>年</a:t>
            </a:r>
            <a:r>
              <a:rPr kumimoji="1" lang="en-US" altLang="zh-CN" dirty="0"/>
              <a:t>4</a:t>
            </a:r>
            <a:r>
              <a:rPr kumimoji="1" lang="zh-CN" altLang="en-US" dirty="0"/>
              <a:t>月</a:t>
            </a:r>
            <a:r>
              <a:rPr kumimoji="1" lang="en-US" altLang="zh-CN" dirty="0"/>
              <a:t>25</a:t>
            </a:r>
            <a:r>
              <a:rPr kumimoji="1" lang="zh-CN" altLang="en-US" dirty="0"/>
              <a:t>日，推特接受了埃隆</a:t>
            </a:r>
            <a:r>
              <a:rPr kumimoji="1" lang="en-US" altLang="zh-CN" dirty="0"/>
              <a:t>·</a:t>
            </a:r>
            <a:r>
              <a:rPr kumimoji="1" lang="zh-CN" altLang="en-US" dirty="0"/>
              <a:t>马斯克的收购协议，据监管文件显示，马斯克是通过其家族办公室</a:t>
            </a:r>
            <a:r>
              <a:rPr kumimoji="1" lang="en-US" altLang="zh-CN" dirty="0" err="1"/>
              <a:t>Excession</a:t>
            </a:r>
            <a:r>
              <a:rPr kumimoji="1" lang="zh-CN" altLang="en-US" dirty="0"/>
              <a:t>达成了这笔交易。作为世界首富的财富管理者，</a:t>
            </a:r>
            <a:r>
              <a:rPr kumimoji="1" lang="en-US" altLang="zh-CN" dirty="0" err="1"/>
              <a:t>Excession</a:t>
            </a:r>
            <a:r>
              <a:rPr kumimoji="1" lang="zh-CN" altLang="en-US" dirty="0"/>
              <a:t>仍处于保密状态。</a:t>
            </a:r>
            <a:endParaRPr kumimoji="1" lang="en-US" altLang="zh-CN" dirty="0"/>
          </a:p>
          <a:p>
            <a:r>
              <a:rPr kumimoji="1" lang="zh-CN" altLang="en-US" dirty="0"/>
              <a:t>贾里德</a:t>
            </a:r>
            <a:r>
              <a:rPr kumimoji="1" lang="en-US" altLang="zh-CN" dirty="0"/>
              <a:t>·</a:t>
            </a:r>
            <a:r>
              <a:rPr kumimoji="1" lang="zh-CN" altLang="en-US" dirty="0"/>
              <a:t>伯查尔曾是摩根士丹利的前高级副总裁，更早之前他在高盛和美林从事金融分析师和财富经理工作。</a:t>
            </a:r>
            <a:r>
              <a:rPr kumimoji="1" lang="en-US" altLang="zh-CN" dirty="0"/>
              <a:t>2010</a:t>
            </a:r>
            <a:r>
              <a:rPr kumimoji="1" lang="zh-CN" altLang="en-US" dirty="0"/>
              <a:t>年，他开始在摩根士丹利担任财富经理，</a:t>
            </a:r>
            <a:r>
              <a:rPr kumimoji="1" lang="en-US" altLang="zh-CN" dirty="0"/>
              <a:t>2016</a:t>
            </a:r>
            <a:r>
              <a:rPr kumimoji="1" lang="zh-CN" altLang="en-US" dirty="0"/>
              <a:t>年被马斯克挖到其家族办公室，协助创建了</a:t>
            </a:r>
            <a:r>
              <a:rPr kumimoji="1" lang="en-US" altLang="zh-CN" dirty="0" err="1"/>
              <a:t>Excession</a:t>
            </a:r>
            <a:r>
              <a:rPr kumimoji="1" lang="zh-CN" altLang="en-US" dirty="0"/>
              <a:t>，并负责该家办的管理运营和投资等工作。除任职于马斯克的家办外，贾里德</a:t>
            </a:r>
            <a:r>
              <a:rPr kumimoji="1" lang="en-US" altLang="zh-CN" dirty="0"/>
              <a:t>·</a:t>
            </a:r>
            <a:r>
              <a:rPr kumimoji="1" lang="zh-CN" altLang="en-US" dirty="0"/>
              <a:t>伯查尔还在马斯克的其他公司中任职，包括担任马斯克脑机接口公司</a:t>
            </a:r>
            <a:r>
              <a:rPr kumimoji="1" lang="en-US" altLang="zh-CN" dirty="0" err="1"/>
              <a:t>Neuralink</a:t>
            </a:r>
            <a:r>
              <a:rPr kumimoji="1" lang="zh-CN" altLang="en-US" dirty="0"/>
              <a:t>的</a:t>
            </a:r>
            <a:r>
              <a:rPr kumimoji="1" lang="en-US" altLang="zh-CN" dirty="0"/>
              <a:t>CEO</a:t>
            </a:r>
            <a:r>
              <a:rPr kumimoji="1" lang="zh-CN" altLang="en-US" dirty="0"/>
              <a:t>、隧道挖掘公司</a:t>
            </a:r>
            <a:r>
              <a:rPr kumimoji="1" lang="en-US" altLang="zh-CN" dirty="0"/>
              <a:t>Boring Company</a:t>
            </a:r>
            <a:r>
              <a:rPr kumimoji="1" lang="zh-CN" altLang="en-US" dirty="0"/>
              <a:t>的董事、马斯克私人慈善基金会的董事会成员等。</a:t>
            </a:r>
            <a:endParaRPr kumimoji="1" lang="en-US" altLang="zh-CN" dirty="0"/>
          </a:p>
          <a:p>
            <a:r>
              <a:rPr kumimoji="1" lang="zh-CN" altLang="en-US" dirty="0"/>
              <a:t>马斯克的投资主要通过</a:t>
            </a:r>
            <a:r>
              <a:rPr kumimoji="1" lang="en-US" altLang="zh-CN" dirty="0" err="1"/>
              <a:t>Excession</a:t>
            </a:r>
            <a:r>
              <a:rPr kumimoji="1" lang="en-US" altLang="zh-CN" dirty="0"/>
              <a:t> </a:t>
            </a:r>
            <a:r>
              <a:rPr kumimoji="1" lang="zh-CN" altLang="en-US" dirty="0"/>
              <a:t>进行配置，多年来</a:t>
            </a:r>
            <a:r>
              <a:rPr kumimoji="1" lang="en-US" altLang="zh-CN" dirty="0" err="1"/>
              <a:t>Excession</a:t>
            </a:r>
            <a:r>
              <a:rPr kumimoji="1" lang="en-US" altLang="zh-CN" dirty="0"/>
              <a:t> </a:t>
            </a:r>
            <a:r>
              <a:rPr kumimoji="1" lang="zh-CN" altLang="en-US" dirty="0"/>
              <a:t>一直在保密的情况下运作，马斯克除了投资自己的公司，不持有其他的公共证券。</a:t>
            </a:r>
            <a:endParaRPr kumimoji="1" lang="en-US" altLang="zh-CN" dirty="0"/>
          </a:p>
        </p:txBody>
      </p:sp>
    </p:spTree>
    <p:extLst>
      <p:ext uri="{BB962C8B-B14F-4D97-AF65-F5344CB8AC3E}">
        <p14:creationId xmlns:p14="http://schemas.microsoft.com/office/powerpoint/2010/main" val="7637275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4243B-3DB7-F79A-EE75-81B34ED3B81C}"/>
              </a:ext>
            </a:extLst>
          </p:cNvPr>
          <p:cNvSpPr>
            <a:spLocks noGrp="1"/>
          </p:cNvSpPr>
          <p:nvPr>
            <p:ph type="title"/>
          </p:nvPr>
        </p:nvSpPr>
        <p:spPr/>
        <p:txBody>
          <a:bodyPr/>
          <a:lstStyle/>
          <a:p>
            <a:r>
              <a:rPr kumimoji="1" lang="zh-CN" altLang="en-US" dirty="0"/>
              <a:t>特斯拉与保险</a:t>
            </a:r>
          </a:p>
        </p:txBody>
      </p:sp>
      <p:sp>
        <p:nvSpPr>
          <p:cNvPr id="3" name="灯片编号占位符 2">
            <a:extLst>
              <a:ext uri="{FF2B5EF4-FFF2-40B4-BE49-F238E27FC236}">
                <a16:creationId xmlns:a16="http://schemas.microsoft.com/office/drawing/2014/main" id="{6A3D7A3D-075C-D223-36C5-1A492A8BBB71}"/>
              </a:ext>
            </a:extLst>
          </p:cNvPr>
          <p:cNvSpPr>
            <a:spLocks noGrp="1"/>
          </p:cNvSpPr>
          <p:nvPr>
            <p:ph type="sldNum" sz="quarter" idx="10"/>
          </p:nvPr>
        </p:nvSpPr>
        <p:spPr/>
        <p:txBody>
          <a:bodyPr/>
          <a:lstStyle/>
          <a:p>
            <a:fld id="{F56ABC50-C693-6145-8FE9-48A83A944B62}" type="slidenum">
              <a:rPr kumimoji="1" lang="zh-CN" altLang="en-US" smtClean="0"/>
              <a:pPr/>
              <a:t>53</a:t>
            </a:fld>
            <a:endParaRPr kumimoji="1" lang="zh-CN" altLang="en-US"/>
          </a:p>
        </p:txBody>
      </p:sp>
      <p:sp>
        <p:nvSpPr>
          <p:cNvPr id="4" name="内容占位符 3">
            <a:extLst>
              <a:ext uri="{FF2B5EF4-FFF2-40B4-BE49-F238E27FC236}">
                <a16:creationId xmlns:a16="http://schemas.microsoft.com/office/drawing/2014/main" id="{140A9E1E-21C0-EA63-EF29-18BCF19EBF55}"/>
              </a:ext>
            </a:extLst>
          </p:cNvPr>
          <p:cNvSpPr>
            <a:spLocks noGrp="1"/>
          </p:cNvSpPr>
          <p:nvPr>
            <p:ph sz="quarter" idx="11"/>
          </p:nvPr>
        </p:nvSpPr>
        <p:spPr>
          <a:xfrm>
            <a:off x="939114" y="1388330"/>
            <a:ext cx="10515600" cy="5276630"/>
          </a:xfrm>
        </p:spPr>
        <p:txBody>
          <a:bodyPr>
            <a:normAutofit/>
          </a:bodyPr>
          <a:lstStyle/>
          <a:p>
            <a:pPr marL="0" indent="0">
              <a:buNone/>
            </a:pPr>
            <a:r>
              <a:rPr kumimoji="1" lang="zh-CN" altLang="en-US" b="1" dirty="0"/>
              <a:t>特斯拉自营保险</a:t>
            </a:r>
            <a:endParaRPr kumimoji="1" lang="en-US" altLang="zh-CN" b="1" dirty="0"/>
          </a:p>
          <a:p>
            <a:r>
              <a:rPr kumimoji="1" lang="en-US" altLang="zh-CN" dirty="0"/>
              <a:t>2021</a:t>
            </a:r>
            <a:r>
              <a:rPr kumimoji="1" lang="zh-CN" altLang="en-US" dirty="0"/>
              <a:t>年，埃隆</a:t>
            </a:r>
            <a:r>
              <a:rPr kumimoji="1" lang="en-US" altLang="zh-CN" dirty="0"/>
              <a:t>·</a:t>
            </a:r>
            <a:r>
              <a:rPr kumimoji="1" lang="zh-CN" altLang="en-US" dirty="0"/>
              <a:t>马斯克发布了自营</a:t>
            </a:r>
            <a:r>
              <a:rPr kumimoji="1" lang="en-US" altLang="zh-CN" dirty="0"/>
              <a:t>UBI</a:t>
            </a:r>
            <a:r>
              <a:rPr kumimoji="1" lang="zh-CN" altLang="en-US" dirty="0"/>
              <a:t>（</a:t>
            </a:r>
            <a:r>
              <a:rPr kumimoji="1" lang="en-US" altLang="zh-CN" dirty="0"/>
              <a:t>Usage Based Insurance</a:t>
            </a:r>
            <a:r>
              <a:rPr kumimoji="1" lang="zh-CN" altLang="en-US" dirty="0"/>
              <a:t>：基于使用量定价的保险）车险。在新能源车险的定价上，特斯拉试水了新的模式。与传统保险公司不同的是，特斯拉的汽车保险没有使用信用、年龄、性别和索赔历史等传统变量来为其保险定价，而是</a:t>
            </a:r>
            <a:r>
              <a:rPr kumimoji="1" lang="zh-CN" altLang="en-US" b="1" dirty="0"/>
              <a:t>通过驾驶车辆、地址、驾驶次数以及选择的承保范围来为制定保险价格</a:t>
            </a:r>
            <a:r>
              <a:rPr kumimoji="1" lang="zh-CN" altLang="en-US" dirty="0"/>
              <a:t>。同时，特斯拉保险利用汽车技术监控驾驶员，并在许多州根据每日的</a:t>
            </a:r>
            <a:r>
              <a:rPr kumimoji="1" lang="zh-CN" altLang="en-US" b="1" dirty="0"/>
              <a:t>“安全评分”</a:t>
            </a:r>
            <a:r>
              <a:rPr kumimoji="1" lang="zh-CN" altLang="en-US" dirty="0"/>
              <a:t>调整保费。</a:t>
            </a:r>
            <a:endParaRPr kumimoji="1" lang="en-US" altLang="zh-CN" dirty="0"/>
          </a:p>
          <a:p>
            <a:r>
              <a:rPr kumimoji="1" lang="en-US" altLang="zh-CN" dirty="0"/>
              <a:t>2022</a:t>
            </a:r>
            <a:r>
              <a:rPr kumimoji="1" lang="zh-CN" altLang="en-US" dirty="0"/>
              <a:t>年底，特斯拉的年保费收入约为</a:t>
            </a:r>
            <a:r>
              <a:rPr kumimoji="1" lang="en-US" altLang="zh-CN" dirty="0"/>
              <a:t>3</a:t>
            </a:r>
            <a:r>
              <a:rPr kumimoji="1" lang="zh-CN" altLang="en-US" dirty="0"/>
              <a:t>亿美元，保险业务增长速度快于汽车业务的增长速度，在经营特斯拉保险的州，平均有</a:t>
            </a:r>
            <a:r>
              <a:rPr kumimoji="1" lang="en-US" altLang="zh-CN" dirty="0"/>
              <a:t>17%</a:t>
            </a:r>
            <a:r>
              <a:rPr kumimoji="1" lang="zh-CN" altLang="en-US" dirty="0"/>
              <a:t>的特斯拉客户使用特斯拉保险产品。</a:t>
            </a:r>
            <a:endParaRPr kumimoji="1" lang="en-US" altLang="zh-CN" dirty="0"/>
          </a:p>
          <a:p>
            <a:r>
              <a:rPr kumimoji="1" lang="zh-CN" altLang="en-US" dirty="0"/>
              <a:t>截至</a:t>
            </a:r>
            <a:r>
              <a:rPr kumimoji="1" lang="en-US" altLang="zh-CN" dirty="0"/>
              <a:t>2024</a:t>
            </a:r>
            <a:r>
              <a:rPr kumimoji="1" lang="zh-CN" altLang="en-US" dirty="0"/>
              <a:t>年</a:t>
            </a:r>
            <a:r>
              <a:rPr kumimoji="1" lang="en-US" altLang="zh-CN" dirty="0"/>
              <a:t>2</a:t>
            </a:r>
            <a:r>
              <a:rPr kumimoji="1" lang="zh-CN" altLang="en-US" dirty="0"/>
              <a:t>月末，</a:t>
            </a:r>
            <a:r>
              <a:rPr kumimoji="1" lang="en-US" altLang="zh-CN" dirty="0"/>
              <a:t>UBI</a:t>
            </a:r>
            <a:r>
              <a:rPr kumimoji="1" lang="zh-CN" altLang="en-US" dirty="0"/>
              <a:t>业务已在美国</a:t>
            </a:r>
            <a:r>
              <a:rPr kumimoji="1" lang="en-US" altLang="zh-CN" dirty="0"/>
              <a:t>12</a:t>
            </a:r>
            <a:r>
              <a:rPr kumimoji="1" lang="zh-CN" altLang="en-US" dirty="0"/>
              <a:t>个州运营。</a:t>
            </a:r>
            <a:r>
              <a:rPr kumimoji="1" lang="en-US" altLang="zh-CN" dirty="0"/>
              <a:t>2023</a:t>
            </a:r>
            <a:r>
              <a:rPr kumimoji="1" lang="zh-CN" altLang="en-US" dirty="0"/>
              <a:t>年末，特斯拉保险的书面保费为</a:t>
            </a:r>
            <a:r>
              <a:rPr kumimoji="1" lang="en-US" altLang="zh-CN" dirty="0"/>
              <a:t>4.97 </a:t>
            </a:r>
            <a:r>
              <a:rPr kumimoji="1" lang="zh-CN" altLang="en-US" dirty="0"/>
              <a:t>亿美元，同比增长 </a:t>
            </a:r>
            <a:r>
              <a:rPr kumimoji="1" lang="en-US" altLang="zh-CN" dirty="0"/>
              <a:t>115%</a:t>
            </a:r>
          </a:p>
        </p:txBody>
      </p:sp>
    </p:spTree>
    <p:extLst>
      <p:ext uri="{BB962C8B-B14F-4D97-AF65-F5344CB8AC3E}">
        <p14:creationId xmlns:p14="http://schemas.microsoft.com/office/powerpoint/2010/main" val="14349355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4243B-3DB7-F79A-EE75-81B34ED3B81C}"/>
              </a:ext>
            </a:extLst>
          </p:cNvPr>
          <p:cNvSpPr>
            <a:spLocks noGrp="1"/>
          </p:cNvSpPr>
          <p:nvPr>
            <p:ph type="title"/>
          </p:nvPr>
        </p:nvSpPr>
        <p:spPr/>
        <p:txBody>
          <a:bodyPr/>
          <a:lstStyle/>
          <a:p>
            <a:r>
              <a:rPr kumimoji="1" lang="zh-CN" altLang="en-US" dirty="0"/>
              <a:t>特斯拉与保险</a:t>
            </a:r>
          </a:p>
        </p:txBody>
      </p:sp>
      <p:sp>
        <p:nvSpPr>
          <p:cNvPr id="3" name="灯片编号占位符 2">
            <a:extLst>
              <a:ext uri="{FF2B5EF4-FFF2-40B4-BE49-F238E27FC236}">
                <a16:creationId xmlns:a16="http://schemas.microsoft.com/office/drawing/2014/main" id="{6A3D7A3D-075C-D223-36C5-1A492A8BBB71}"/>
              </a:ext>
            </a:extLst>
          </p:cNvPr>
          <p:cNvSpPr>
            <a:spLocks noGrp="1"/>
          </p:cNvSpPr>
          <p:nvPr>
            <p:ph type="sldNum" sz="quarter" idx="10"/>
          </p:nvPr>
        </p:nvSpPr>
        <p:spPr/>
        <p:txBody>
          <a:bodyPr/>
          <a:lstStyle/>
          <a:p>
            <a:fld id="{F56ABC50-C693-6145-8FE9-48A83A944B62}" type="slidenum">
              <a:rPr kumimoji="1" lang="zh-CN" altLang="en-US" smtClean="0"/>
              <a:pPr/>
              <a:t>54</a:t>
            </a:fld>
            <a:endParaRPr kumimoji="1" lang="zh-CN" altLang="en-US"/>
          </a:p>
        </p:txBody>
      </p:sp>
      <p:sp>
        <p:nvSpPr>
          <p:cNvPr id="4" name="内容占位符 3">
            <a:extLst>
              <a:ext uri="{FF2B5EF4-FFF2-40B4-BE49-F238E27FC236}">
                <a16:creationId xmlns:a16="http://schemas.microsoft.com/office/drawing/2014/main" id="{140A9E1E-21C0-EA63-EF29-18BCF19EBF55}"/>
              </a:ext>
            </a:extLst>
          </p:cNvPr>
          <p:cNvSpPr>
            <a:spLocks noGrp="1"/>
          </p:cNvSpPr>
          <p:nvPr>
            <p:ph sz="quarter" idx="11"/>
          </p:nvPr>
        </p:nvSpPr>
        <p:spPr>
          <a:xfrm>
            <a:off x="939114" y="1388330"/>
            <a:ext cx="10515600" cy="5276630"/>
          </a:xfrm>
        </p:spPr>
        <p:txBody>
          <a:bodyPr>
            <a:normAutofit/>
          </a:bodyPr>
          <a:lstStyle/>
          <a:p>
            <a:pPr marL="0" indent="0">
              <a:buNone/>
            </a:pPr>
            <a:r>
              <a:rPr kumimoji="1" lang="zh-CN" altLang="en-US" b="1" dirty="0"/>
              <a:t>特斯拉自营保险</a:t>
            </a:r>
            <a:endParaRPr kumimoji="1" lang="en-US" altLang="zh-CN" b="1" dirty="0"/>
          </a:p>
        </p:txBody>
      </p:sp>
      <p:pic>
        <p:nvPicPr>
          <p:cNvPr id="8" name="图片 7">
            <a:extLst>
              <a:ext uri="{FF2B5EF4-FFF2-40B4-BE49-F238E27FC236}">
                <a16:creationId xmlns:a16="http://schemas.microsoft.com/office/drawing/2014/main" id="{AC99901D-58D0-8BBD-1B76-7A8F39BA834A}"/>
              </a:ext>
            </a:extLst>
          </p:cNvPr>
          <p:cNvPicPr>
            <a:picLocks noChangeAspect="1"/>
          </p:cNvPicPr>
          <p:nvPr/>
        </p:nvPicPr>
        <p:blipFill>
          <a:blip r:embed="rId2"/>
          <a:stretch>
            <a:fillRect/>
          </a:stretch>
        </p:blipFill>
        <p:spPr>
          <a:xfrm>
            <a:off x="1452880" y="2469722"/>
            <a:ext cx="9286240" cy="2427240"/>
          </a:xfrm>
          <a:prstGeom prst="rect">
            <a:avLst/>
          </a:prstGeom>
        </p:spPr>
      </p:pic>
    </p:spTree>
    <p:extLst>
      <p:ext uri="{BB962C8B-B14F-4D97-AF65-F5344CB8AC3E}">
        <p14:creationId xmlns:p14="http://schemas.microsoft.com/office/powerpoint/2010/main" val="3045835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4243B-3DB7-F79A-EE75-81B34ED3B81C}"/>
              </a:ext>
            </a:extLst>
          </p:cNvPr>
          <p:cNvSpPr>
            <a:spLocks noGrp="1"/>
          </p:cNvSpPr>
          <p:nvPr>
            <p:ph type="title"/>
          </p:nvPr>
        </p:nvSpPr>
        <p:spPr/>
        <p:txBody>
          <a:bodyPr/>
          <a:lstStyle/>
          <a:p>
            <a:r>
              <a:rPr kumimoji="1" lang="zh-CN" altLang="en-US" dirty="0"/>
              <a:t>特斯拉与保险</a:t>
            </a:r>
          </a:p>
        </p:txBody>
      </p:sp>
      <p:sp>
        <p:nvSpPr>
          <p:cNvPr id="3" name="灯片编号占位符 2">
            <a:extLst>
              <a:ext uri="{FF2B5EF4-FFF2-40B4-BE49-F238E27FC236}">
                <a16:creationId xmlns:a16="http://schemas.microsoft.com/office/drawing/2014/main" id="{6A3D7A3D-075C-D223-36C5-1A492A8BBB71}"/>
              </a:ext>
            </a:extLst>
          </p:cNvPr>
          <p:cNvSpPr>
            <a:spLocks noGrp="1"/>
          </p:cNvSpPr>
          <p:nvPr>
            <p:ph type="sldNum" sz="quarter" idx="10"/>
          </p:nvPr>
        </p:nvSpPr>
        <p:spPr/>
        <p:txBody>
          <a:bodyPr/>
          <a:lstStyle/>
          <a:p>
            <a:fld id="{F56ABC50-C693-6145-8FE9-48A83A944B62}" type="slidenum">
              <a:rPr kumimoji="1" lang="zh-CN" altLang="en-US" smtClean="0"/>
              <a:pPr/>
              <a:t>55</a:t>
            </a:fld>
            <a:endParaRPr kumimoji="1" lang="zh-CN" altLang="en-US"/>
          </a:p>
        </p:txBody>
      </p:sp>
      <p:sp>
        <p:nvSpPr>
          <p:cNvPr id="4" name="内容占位符 3">
            <a:extLst>
              <a:ext uri="{FF2B5EF4-FFF2-40B4-BE49-F238E27FC236}">
                <a16:creationId xmlns:a16="http://schemas.microsoft.com/office/drawing/2014/main" id="{140A9E1E-21C0-EA63-EF29-18BCF19EBF55}"/>
              </a:ext>
            </a:extLst>
          </p:cNvPr>
          <p:cNvSpPr>
            <a:spLocks noGrp="1"/>
          </p:cNvSpPr>
          <p:nvPr>
            <p:ph sz="quarter" idx="11"/>
          </p:nvPr>
        </p:nvSpPr>
        <p:spPr/>
        <p:txBody>
          <a:bodyPr>
            <a:normAutofit/>
          </a:bodyPr>
          <a:lstStyle/>
          <a:p>
            <a:pPr marL="0" indent="0">
              <a:buNone/>
            </a:pPr>
            <a:r>
              <a:rPr kumimoji="1" lang="zh-CN" altLang="en-US" b="1" dirty="0"/>
              <a:t>特斯拉自营保险</a:t>
            </a:r>
            <a:endParaRPr kumimoji="1" lang="en-US" altLang="zh-CN" b="1" dirty="0"/>
          </a:p>
          <a:p>
            <a:r>
              <a:rPr kumimoji="1" lang="en-US" altLang="zh-CN" dirty="0"/>
              <a:t>2020</a:t>
            </a:r>
            <a:r>
              <a:rPr kumimoji="1" lang="zh-CN" altLang="en-US" dirty="0"/>
              <a:t>年</a:t>
            </a:r>
            <a:r>
              <a:rPr kumimoji="1" lang="en-US" altLang="zh-CN" dirty="0"/>
              <a:t>8</a:t>
            </a:r>
            <a:r>
              <a:rPr kumimoji="1" lang="zh-CN" altLang="en-US" dirty="0"/>
              <a:t>月，特斯拉开始开拓中国内地的车险业务，在上海成立“特斯拉保险经纪”，始终未拿下保险经纪牌照。</a:t>
            </a:r>
            <a:r>
              <a:rPr kumimoji="1" lang="en-US" altLang="zh-CN" dirty="0"/>
              <a:t>2024</a:t>
            </a:r>
            <a:r>
              <a:rPr kumimoji="1" lang="zh-CN" altLang="en-US" dirty="0"/>
              <a:t>年</a:t>
            </a:r>
            <a:r>
              <a:rPr kumimoji="1" lang="en-US" altLang="zh-CN" dirty="0"/>
              <a:t>4</a:t>
            </a:r>
            <a:r>
              <a:rPr kumimoji="1" lang="zh-CN" altLang="en-US" dirty="0"/>
              <a:t>月，特斯拉获数据安全“绿牌”，成为首家通过国家相关标准的外资车企，</a:t>
            </a:r>
            <a:r>
              <a:rPr kumimoji="1" lang="en-US" altLang="zh-CN" dirty="0"/>
              <a:t>7</a:t>
            </a:r>
            <a:r>
              <a:rPr kumimoji="1" lang="zh-CN" altLang="en-US" dirty="0"/>
              <a:t>月重新注册保险经纪公司，</a:t>
            </a:r>
            <a:r>
              <a:rPr kumimoji="1" lang="en-US" altLang="zh-CN" dirty="0"/>
              <a:t>8</a:t>
            </a:r>
            <a:r>
              <a:rPr kumimoji="1" lang="zh-CN" altLang="en-US" dirty="0"/>
              <a:t>月特斯拉保险经纪（中国）正式落地。</a:t>
            </a:r>
          </a:p>
          <a:p>
            <a:pPr marL="0" indent="0">
              <a:buNone/>
            </a:pPr>
            <a:endParaRPr kumimoji="1" lang="en-US" altLang="zh-CN" b="1" dirty="0"/>
          </a:p>
        </p:txBody>
      </p:sp>
    </p:spTree>
    <p:extLst>
      <p:ext uri="{BB962C8B-B14F-4D97-AF65-F5344CB8AC3E}">
        <p14:creationId xmlns:p14="http://schemas.microsoft.com/office/powerpoint/2010/main" val="37195930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AD85AF-AB58-F712-4F5B-9040C590DAF2}"/>
              </a:ext>
            </a:extLst>
          </p:cNvPr>
          <p:cNvSpPr>
            <a:spLocks noGrp="1"/>
          </p:cNvSpPr>
          <p:nvPr>
            <p:ph type="title"/>
          </p:nvPr>
        </p:nvSpPr>
        <p:spPr/>
        <p:txBody>
          <a:bodyPr/>
          <a:lstStyle/>
          <a:p>
            <a:r>
              <a:rPr kumimoji="1" lang="zh-CN" altLang="en-US" dirty="0"/>
              <a:t>特斯拉与</a:t>
            </a:r>
            <a:r>
              <a:rPr kumimoji="1" lang="en-US" altLang="zh-CN" dirty="0"/>
              <a:t>VC/PE</a:t>
            </a:r>
            <a:endParaRPr kumimoji="1" lang="zh-CN" altLang="en-US" dirty="0"/>
          </a:p>
        </p:txBody>
      </p:sp>
      <p:sp>
        <p:nvSpPr>
          <p:cNvPr id="3" name="灯片编号占位符 2">
            <a:extLst>
              <a:ext uri="{FF2B5EF4-FFF2-40B4-BE49-F238E27FC236}">
                <a16:creationId xmlns:a16="http://schemas.microsoft.com/office/drawing/2014/main" id="{0C57BBB7-2804-462B-7624-D80DC3DB8F9B}"/>
              </a:ext>
            </a:extLst>
          </p:cNvPr>
          <p:cNvSpPr>
            <a:spLocks noGrp="1"/>
          </p:cNvSpPr>
          <p:nvPr>
            <p:ph type="sldNum" sz="quarter" idx="10"/>
          </p:nvPr>
        </p:nvSpPr>
        <p:spPr/>
        <p:txBody>
          <a:bodyPr/>
          <a:lstStyle/>
          <a:p>
            <a:fld id="{F56ABC50-C693-6145-8FE9-48A83A944B62}" type="slidenum">
              <a:rPr kumimoji="1" lang="zh-CN" altLang="en-US" smtClean="0"/>
              <a:pPr/>
              <a:t>56</a:t>
            </a:fld>
            <a:endParaRPr kumimoji="1" lang="zh-CN" altLang="en-US"/>
          </a:p>
        </p:txBody>
      </p:sp>
      <p:pic>
        <p:nvPicPr>
          <p:cNvPr id="5" name="图片 4">
            <a:extLst>
              <a:ext uri="{FF2B5EF4-FFF2-40B4-BE49-F238E27FC236}">
                <a16:creationId xmlns:a16="http://schemas.microsoft.com/office/drawing/2014/main" id="{5DEB673F-701A-E832-128E-0BC061C5D120}"/>
              </a:ext>
            </a:extLst>
          </p:cNvPr>
          <p:cNvPicPr>
            <a:picLocks noChangeAspect="1"/>
          </p:cNvPicPr>
          <p:nvPr/>
        </p:nvPicPr>
        <p:blipFill>
          <a:blip r:embed="rId2"/>
          <a:stretch>
            <a:fillRect/>
          </a:stretch>
        </p:blipFill>
        <p:spPr>
          <a:xfrm>
            <a:off x="1007301" y="1637370"/>
            <a:ext cx="10177398" cy="4026829"/>
          </a:xfrm>
          <a:prstGeom prst="rect">
            <a:avLst/>
          </a:prstGeom>
        </p:spPr>
      </p:pic>
    </p:spTree>
    <p:extLst>
      <p:ext uri="{BB962C8B-B14F-4D97-AF65-F5344CB8AC3E}">
        <p14:creationId xmlns:p14="http://schemas.microsoft.com/office/powerpoint/2010/main" val="24954872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710B0C-B9D0-8F8F-C4CD-EA8602F16078}"/>
              </a:ext>
            </a:extLst>
          </p:cNvPr>
          <p:cNvSpPr>
            <a:spLocks noGrp="1"/>
          </p:cNvSpPr>
          <p:nvPr>
            <p:ph type="title"/>
          </p:nvPr>
        </p:nvSpPr>
        <p:spPr/>
        <p:txBody>
          <a:bodyPr/>
          <a:lstStyle/>
          <a:p>
            <a:endParaRPr kumimoji="1" lang="zh-CN" altLang="en-US"/>
          </a:p>
        </p:txBody>
      </p:sp>
      <p:sp>
        <p:nvSpPr>
          <p:cNvPr id="3" name="灯片编号占位符 2">
            <a:extLst>
              <a:ext uri="{FF2B5EF4-FFF2-40B4-BE49-F238E27FC236}">
                <a16:creationId xmlns:a16="http://schemas.microsoft.com/office/drawing/2014/main" id="{D1E9698C-7D53-86AB-2AC6-2B887F02D1C9}"/>
              </a:ext>
            </a:extLst>
          </p:cNvPr>
          <p:cNvSpPr>
            <a:spLocks noGrp="1"/>
          </p:cNvSpPr>
          <p:nvPr>
            <p:ph type="sldNum" sz="quarter" idx="10"/>
          </p:nvPr>
        </p:nvSpPr>
        <p:spPr/>
        <p:txBody>
          <a:bodyPr/>
          <a:lstStyle/>
          <a:p>
            <a:fld id="{F56ABC50-C693-6145-8FE9-48A83A944B62}" type="slidenum">
              <a:rPr kumimoji="1" lang="zh-CN" altLang="en-US" smtClean="0"/>
              <a:pPr/>
              <a:t>57</a:t>
            </a:fld>
            <a:endParaRPr kumimoji="1" lang="zh-CN" altLang="en-US"/>
          </a:p>
        </p:txBody>
      </p:sp>
      <p:sp>
        <p:nvSpPr>
          <p:cNvPr id="4" name="内容占位符 3">
            <a:extLst>
              <a:ext uri="{FF2B5EF4-FFF2-40B4-BE49-F238E27FC236}">
                <a16:creationId xmlns:a16="http://schemas.microsoft.com/office/drawing/2014/main" id="{6FA006F4-6211-1937-778F-7F215E4CE0D2}"/>
              </a:ext>
            </a:extLst>
          </p:cNvPr>
          <p:cNvSpPr>
            <a:spLocks noGrp="1"/>
          </p:cNvSpPr>
          <p:nvPr>
            <p:ph sz="quarter" idx="11"/>
          </p:nvPr>
        </p:nvSpPr>
        <p:spPr/>
        <p:txBody>
          <a:bodyPr>
            <a:normAutofit/>
          </a:bodyPr>
          <a:lstStyle/>
          <a:p>
            <a:r>
              <a:rPr kumimoji="1" lang="zh-CN" altLang="en-US" sz="2400" dirty="0"/>
              <a:t>把你体内的</a:t>
            </a:r>
            <a:r>
              <a:rPr kumimoji="1" lang="de-DE" altLang="zh-CN" sz="2400" dirty="0"/>
              <a:t>DNA</a:t>
            </a:r>
            <a:r>
              <a:rPr kumimoji="1" lang="zh-CN" altLang="en-US" sz="2400" dirty="0"/>
              <a:t>搓成一条线的话，它能延伸</a:t>
            </a:r>
            <a:r>
              <a:rPr kumimoji="1" lang="en-US" altLang="zh-CN" sz="2400" dirty="0"/>
              <a:t>100</a:t>
            </a:r>
            <a:r>
              <a:rPr kumimoji="1" lang="zh-CN" altLang="en-US" sz="2400" dirty="0"/>
              <a:t>亿英里，比地球到冥王星的距离还远。所以光靠你自己就足够离开太阳系了，从字面意义来看，你就是宇宙。</a:t>
            </a:r>
            <a:r>
              <a:rPr kumimoji="1" lang="en-US" altLang="zh-CN" sz="2400" dirty="0"/>
              <a:t>——</a:t>
            </a:r>
            <a:r>
              <a:rPr kumimoji="1" lang="zh-CN" altLang="en-US" sz="2400" dirty="0"/>
              <a:t>比尔</a:t>
            </a:r>
            <a:r>
              <a:rPr kumimoji="1" lang="en-US" altLang="zh-CN" sz="2400" dirty="0"/>
              <a:t>·</a:t>
            </a:r>
            <a:r>
              <a:rPr kumimoji="1" lang="zh-CN" altLang="en-US" sz="2400" dirty="0"/>
              <a:t>布莱森 </a:t>
            </a:r>
            <a:r>
              <a:rPr kumimoji="1" lang="en-US" altLang="zh-CN" sz="2400" dirty="0"/>
              <a:t>《</a:t>
            </a:r>
            <a:r>
              <a:rPr kumimoji="1" lang="zh-CN" altLang="en-US" sz="2400" dirty="0"/>
              <a:t>人体简史</a:t>
            </a:r>
            <a:r>
              <a:rPr kumimoji="1" lang="en-US" altLang="zh-CN" sz="2400" dirty="0"/>
              <a:t>》</a:t>
            </a:r>
          </a:p>
          <a:p>
            <a:r>
              <a:rPr kumimoji="1" lang="zh-CN" altLang="en-US" sz="2400" dirty="0"/>
              <a:t>自我逼迫还是自我约束：为了鞋委屈了脚，叫逼迫；因为有个标准的“对”在外面，所以忽略自己本来的形状，勉强挤进“精英”或者“成功”的人设，叫逼迫。为了走远路所以早出发，叫约束；因为有个热切的“想要”在里面，所以更慎重地对待自己，有章法地用好生命的力量与智慧，叫约束。</a:t>
            </a:r>
            <a:endParaRPr kumimoji="1" lang="en-US" altLang="zh-CN" sz="2400" dirty="0"/>
          </a:p>
        </p:txBody>
      </p:sp>
    </p:spTree>
    <p:extLst>
      <p:ext uri="{BB962C8B-B14F-4D97-AF65-F5344CB8AC3E}">
        <p14:creationId xmlns:p14="http://schemas.microsoft.com/office/powerpoint/2010/main" val="110411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819BE8-D34B-4AD8-B42F-698E505BCA24}"/>
              </a:ext>
            </a:extLst>
          </p:cNvPr>
          <p:cNvSpPr>
            <a:spLocks noGrp="1"/>
          </p:cNvSpPr>
          <p:nvPr>
            <p:ph type="title"/>
          </p:nvPr>
        </p:nvSpPr>
        <p:spPr/>
        <p:txBody>
          <a:bodyPr/>
          <a:lstStyle/>
          <a:p>
            <a:endParaRPr lang="zh-CN" altLang="en-US"/>
          </a:p>
        </p:txBody>
      </p:sp>
      <p:sp>
        <p:nvSpPr>
          <p:cNvPr id="3" name="灯片编号占位符 2">
            <a:extLst>
              <a:ext uri="{FF2B5EF4-FFF2-40B4-BE49-F238E27FC236}">
                <a16:creationId xmlns:a16="http://schemas.microsoft.com/office/drawing/2014/main" id="{204D1FE5-9714-4E5A-924E-B9D0CE92A7F4}"/>
              </a:ext>
            </a:extLst>
          </p:cNvPr>
          <p:cNvSpPr>
            <a:spLocks noGrp="1"/>
          </p:cNvSpPr>
          <p:nvPr>
            <p:ph type="sldNum" sz="quarter" idx="10"/>
          </p:nvPr>
        </p:nvSpPr>
        <p:spPr/>
        <p:txBody>
          <a:bodyPr/>
          <a:lstStyle/>
          <a:p>
            <a:fld id="{F56ABC50-C693-6145-8FE9-48A83A944B62}" type="slidenum">
              <a:rPr kumimoji="1" lang="zh-CN" altLang="en-US" smtClean="0"/>
              <a:pPr/>
              <a:t>58</a:t>
            </a:fld>
            <a:endParaRPr kumimoji="1" lang="zh-CN" altLang="en-US"/>
          </a:p>
        </p:txBody>
      </p:sp>
      <p:sp>
        <p:nvSpPr>
          <p:cNvPr id="4" name="内容占位符 3">
            <a:extLst>
              <a:ext uri="{FF2B5EF4-FFF2-40B4-BE49-F238E27FC236}">
                <a16:creationId xmlns:a16="http://schemas.microsoft.com/office/drawing/2014/main" id="{4953234A-BF0C-4052-8F44-60BB9025F196}"/>
              </a:ext>
            </a:extLst>
          </p:cNvPr>
          <p:cNvSpPr>
            <a:spLocks noGrp="1"/>
          </p:cNvSpPr>
          <p:nvPr>
            <p:ph sz="quarter" idx="11"/>
          </p:nvPr>
        </p:nvSpPr>
        <p:spPr/>
        <p:txBody>
          <a:bodyPr/>
          <a:lstStyle/>
          <a:p>
            <a:r>
              <a:rPr lang="zh-CN" altLang="en-US" dirty="0"/>
              <a:t>毛姆说</a:t>
            </a:r>
            <a:r>
              <a:rPr lang="en-US" altLang="zh-CN" dirty="0"/>
              <a:t>:“</a:t>
            </a:r>
            <a:r>
              <a:rPr lang="zh-CN" altLang="en-US" dirty="0"/>
              <a:t>培养阅读的习惯就是为你自己构建一座避难所，让你得以逃离人世间几乎所有痛苦与不幸。”</a:t>
            </a:r>
            <a:endParaRPr lang="en-US" altLang="zh-CN" dirty="0"/>
          </a:p>
          <a:p>
            <a:r>
              <a:rPr lang="zh-CN" altLang="en-US" dirty="0"/>
              <a:t>“读书不是为了雄辩和驳斥，也不是为了轻信和盲从，而是为了思考和权衡。很多人觉得他们在思考，而实际上他们只是在重新整理自己的偏见。”</a:t>
            </a:r>
            <a:endParaRPr lang="en-US" altLang="zh-CN" dirty="0"/>
          </a:p>
          <a:p>
            <a:r>
              <a:rPr lang="zh-CN" altLang="en-US" dirty="0"/>
              <a:t>笛卡儿说</a:t>
            </a:r>
            <a:r>
              <a:rPr lang="en-US" altLang="zh-CN" dirty="0"/>
              <a:t>:“</a:t>
            </a:r>
            <a:r>
              <a:rPr lang="zh-CN" altLang="en-US" dirty="0"/>
              <a:t>阅读一切好书如同和过去最杰出的人谈话。”</a:t>
            </a:r>
            <a:endParaRPr lang="en-US" altLang="zh-CN" dirty="0"/>
          </a:p>
          <a:p>
            <a:r>
              <a:rPr lang="zh-CN" altLang="en-US" dirty="0"/>
              <a:t>我们辛辛苦苦地赚钱就是为了买一所房子，让自己在城里有个家。读书也就是在给内心那个自我盖一所房子，让内心那个自己在孤独痛苦迷茫无助时有个去处。读的书越多，内心的房子就越豪华气派。</a:t>
            </a:r>
          </a:p>
        </p:txBody>
      </p:sp>
    </p:spTree>
    <p:extLst>
      <p:ext uri="{BB962C8B-B14F-4D97-AF65-F5344CB8AC3E}">
        <p14:creationId xmlns:p14="http://schemas.microsoft.com/office/powerpoint/2010/main" val="4671038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5BCD3C1-F9FE-1CF6-54DF-68D66863978B}"/>
              </a:ext>
            </a:extLst>
          </p:cNvPr>
          <p:cNvSpPr>
            <a:spLocks noGrp="1"/>
          </p:cNvSpPr>
          <p:nvPr>
            <p:ph type="sldNum" sz="quarter" idx="10"/>
          </p:nvPr>
        </p:nvSpPr>
        <p:spPr/>
        <p:txBody>
          <a:bodyPr/>
          <a:lstStyle/>
          <a:p>
            <a:fld id="{F56ABC50-C693-6145-8FE9-48A83A944B62}" type="slidenum">
              <a:rPr kumimoji="1" lang="zh-CN" altLang="en-US" smtClean="0"/>
              <a:pPr/>
              <a:t>59</a:t>
            </a:fld>
            <a:endParaRPr kumimoji="1" lang="zh-CN" altLang="en-US"/>
          </a:p>
        </p:txBody>
      </p:sp>
      <p:sp>
        <p:nvSpPr>
          <p:cNvPr id="4" name="内容占位符 3">
            <a:extLst>
              <a:ext uri="{FF2B5EF4-FFF2-40B4-BE49-F238E27FC236}">
                <a16:creationId xmlns:a16="http://schemas.microsoft.com/office/drawing/2014/main" id="{0E8098EC-6A8E-F82A-9033-8700FE94486E}"/>
              </a:ext>
            </a:extLst>
          </p:cNvPr>
          <p:cNvSpPr>
            <a:spLocks noGrp="1"/>
          </p:cNvSpPr>
          <p:nvPr>
            <p:ph sz="quarter" idx="11"/>
          </p:nvPr>
        </p:nvSpPr>
        <p:spPr/>
        <p:txBody>
          <a:bodyPr>
            <a:normAutofit/>
          </a:bodyPr>
          <a:lstStyle/>
          <a:p>
            <a:pPr marL="0" indent="0" algn="ctr">
              <a:buNone/>
            </a:pPr>
            <a:endParaRPr kumimoji="1" lang="en-US" altLang="zh-CN" sz="1800" dirty="0"/>
          </a:p>
          <a:p>
            <a:pPr marL="0" indent="0" algn="ctr">
              <a:buNone/>
            </a:pPr>
            <a:r>
              <a:rPr kumimoji="1" lang="zh-CN" altLang="en-US" sz="4800" dirty="0"/>
              <a:t>先学习爱</a:t>
            </a:r>
            <a:endParaRPr kumimoji="1" lang="en-US" altLang="zh-CN" sz="4800" dirty="0"/>
          </a:p>
          <a:p>
            <a:pPr marL="0" indent="0" algn="ctr">
              <a:buNone/>
            </a:pPr>
            <a:r>
              <a:rPr kumimoji="1" lang="zh-CN" altLang="en-US" sz="4800" dirty="0"/>
              <a:t>再爱学习</a:t>
            </a:r>
          </a:p>
        </p:txBody>
      </p:sp>
    </p:spTree>
    <p:extLst>
      <p:ext uri="{BB962C8B-B14F-4D97-AF65-F5344CB8AC3E}">
        <p14:creationId xmlns:p14="http://schemas.microsoft.com/office/powerpoint/2010/main" val="548558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895B9-E88D-4718-830B-65FAFB11328E}"/>
              </a:ext>
            </a:extLst>
          </p:cNvPr>
          <p:cNvSpPr>
            <a:spLocks noGrp="1"/>
          </p:cNvSpPr>
          <p:nvPr>
            <p:ph type="title"/>
          </p:nvPr>
        </p:nvSpPr>
        <p:spPr/>
        <p:txBody>
          <a:bodyPr/>
          <a:lstStyle/>
          <a:p>
            <a:r>
              <a:rPr lang="zh-CN" altLang="en-US" dirty="0"/>
              <a:t>文人思维</a:t>
            </a:r>
          </a:p>
        </p:txBody>
      </p:sp>
      <p:sp>
        <p:nvSpPr>
          <p:cNvPr id="3" name="灯片编号占位符 2">
            <a:extLst>
              <a:ext uri="{FF2B5EF4-FFF2-40B4-BE49-F238E27FC236}">
                <a16:creationId xmlns:a16="http://schemas.microsoft.com/office/drawing/2014/main" id="{E0D51489-1E2F-4DD9-B07D-EC25EB0337E7}"/>
              </a:ext>
            </a:extLst>
          </p:cNvPr>
          <p:cNvSpPr>
            <a:spLocks noGrp="1"/>
          </p:cNvSpPr>
          <p:nvPr>
            <p:ph type="sldNum" sz="quarter" idx="10"/>
          </p:nvPr>
        </p:nvSpPr>
        <p:spPr/>
        <p:txBody>
          <a:bodyPr/>
          <a:lstStyle/>
          <a:p>
            <a:fld id="{F56ABC50-C693-6145-8FE9-48A83A944B62}" type="slidenum">
              <a:rPr kumimoji="1" lang="zh-CN" altLang="en-US" smtClean="0"/>
              <a:pPr/>
              <a:t>6</a:t>
            </a:fld>
            <a:endParaRPr kumimoji="1" lang="zh-CN" altLang="en-US"/>
          </a:p>
        </p:txBody>
      </p:sp>
      <p:sp>
        <p:nvSpPr>
          <p:cNvPr id="4" name="内容占位符 3">
            <a:extLst>
              <a:ext uri="{FF2B5EF4-FFF2-40B4-BE49-F238E27FC236}">
                <a16:creationId xmlns:a16="http://schemas.microsoft.com/office/drawing/2014/main" id="{2F224778-0787-4972-80AB-19C546CE59A8}"/>
              </a:ext>
            </a:extLst>
          </p:cNvPr>
          <p:cNvSpPr>
            <a:spLocks noGrp="1"/>
          </p:cNvSpPr>
          <p:nvPr>
            <p:ph sz="quarter" idx="11"/>
          </p:nvPr>
        </p:nvSpPr>
        <p:spPr/>
        <p:txBody>
          <a:bodyPr>
            <a:normAutofit/>
          </a:bodyPr>
          <a:lstStyle/>
          <a:p>
            <a:r>
              <a:rPr lang="zh-CN" altLang="en-US" sz="3200" dirty="0"/>
              <a:t>文人思维不能理解社会组织是由不同层级的人执行的、政策的实施是必然变形甚至极大概率走向其反面的、社会运行中的每一个模块都会基于自己的利益做出决策缺乏以上这些最为基本的社会学常识。</a:t>
            </a:r>
          </a:p>
        </p:txBody>
      </p:sp>
    </p:spTree>
    <p:extLst>
      <p:ext uri="{BB962C8B-B14F-4D97-AF65-F5344CB8AC3E}">
        <p14:creationId xmlns:p14="http://schemas.microsoft.com/office/powerpoint/2010/main" val="18837479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638ACD-3437-F92C-36AD-A4FE1B68AA81}"/>
              </a:ext>
            </a:extLst>
          </p:cNvPr>
          <p:cNvSpPr>
            <a:spLocks noGrp="1"/>
          </p:cNvSpPr>
          <p:nvPr>
            <p:ph type="title"/>
          </p:nvPr>
        </p:nvSpPr>
        <p:spPr/>
        <p:txBody>
          <a:bodyPr/>
          <a:lstStyle/>
          <a:p>
            <a:r>
              <a:rPr kumimoji="1" lang="zh-CN" altLang="en-US" dirty="0"/>
              <a:t>推荐书目</a:t>
            </a:r>
          </a:p>
        </p:txBody>
      </p:sp>
      <p:sp>
        <p:nvSpPr>
          <p:cNvPr id="3" name="灯片编号占位符 2">
            <a:extLst>
              <a:ext uri="{FF2B5EF4-FFF2-40B4-BE49-F238E27FC236}">
                <a16:creationId xmlns:a16="http://schemas.microsoft.com/office/drawing/2014/main" id="{70B6696B-6EC2-C508-4B71-2156DD6D4D1E}"/>
              </a:ext>
            </a:extLst>
          </p:cNvPr>
          <p:cNvSpPr>
            <a:spLocks noGrp="1"/>
          </p:cNvSpPr>
          <p:nvPr>
            <p:ph type="sldNum" sz="quarter" idx="10"/>
          </p:nvPr>
        </p:nvSpPr>
        <p:spPr/>
        <p:txBody>
          <a:bodyPr/>
          <a:lstStyle/>
          <a:p>
            <a:fld id="{F56ABC50-C693-6145-8FE9-48A83A944B62}" type="slidenum">
              <a:rPr kumimoji="1" lang="zh-CN" altLang="en-US" smtClean="0"/>
              <a:pPr/>
              <a:t>60</a:t>
            </a:fld>
            <a:endParaRPr kumimoji="1" lang="zh-CN" altLang="en-US"/>
          </a:p>
        </p:txBody>
      </p:sp>
      <p:sp>
        <p:nvSpPr>
          <p:cNvPr id="4" name="内容占位符 3">
            <a:extLst>
              <a:ext uri="{FF2B5EF4-FFF2-40B4-BE49-F238E27FC236}">
                <a16:creationId xmlns:a16="http://schemas.microsoft.com/office/drawing/2014/main" id="{55A14629-96DF-2774-86F9-791F8AEF5C08}"/>
              </a:ext>
            </a:extLst>
          </p:cNvPr>
          <p:cNvSpPr>
            <a:spLocks noGrp="1"/>
          </p:cNvSpPr>
          <p:nvPr>
            <p:ph sz="quarter" idx="11"/>
          </p:nvPr>
        </p:nvSpPr>
        <p:spPr>
          <a:xfrm>
            <a:off x="939114" y="1388330"/>
            <a:ext cx="5156886" cy="4621212"/>
          </a:xfrm>
        </p:spPr>
        <p:txBody>
          <a:bodyPr>
            <a:normAutofit fontScale="92500" lnSpcReduction="20000"/>
          </a:bodyPr>
          <a:lstStyle/>
          <a:p>
            <a:pPr>
              <a:lnSpc>
                <a:spcPct val="160000"/>
              </a:lnSpc>
            </a:pPr>
            <a:r>
              <a:rPr kumimoji="1" lang="en-US" altLang="zh-CN" dirty="0"/>
              <a:t>《</a:t>
            </a:r>
            <a:r>
              <a:rPr kumimoji="1" lang="zh-CN" altLang="en-US" dirty="0"/>
              <a:t>投资最重要的事</a:t>
            </a:r>
            <a:r>
              <a:rPr kumimoji="1" lang="en-US" altLang="zh-CN" dirty="0"/>
              <a:t>》</a:t>
            </a:r>
            <a:r>
              <a:rPr kumimoji="1" lang="zh-CN" altLang="en-US" dirty="0"/>
              <a:t>  霍华德</a:t>
            </a:r>
          </a:p>
          <a:p>
            <a:pPr>
              <a:lnSpc>
                <a:spcPct val="160000"/>
              </a:lnSpc>
            </a:pPr>
            <a:r>
              <a:rPr kumimoji="1" lang="en-US" altLang="zh-CN" dirty="0"/>
              <a:t>《</a:t>
            </a:r>
            <a:r>
              <a:rPr kumimoji="1" lang="zh-CN" altLang="en-US" dirty="0"/>
              <a:t>彼得</a:t>
            </a:r>
            <a:r>
              <a:rPr kumimoji="1" lang="en-US" altLang="zh-CN" dirty="0"/>
              <a:t>·</a:t>
            </a:r>
            <a:r>
              <a:rPr kumimoji="1" lang="zh-CN" altLang="en-US" dirty="0"/>
              <a:t>林奇的成功投资</a:t>
            </a:r>
            <a:r>
              <a:rPr kumimoji="1" lang="en-US" altLang="zh-CN" dirty="0"/>
              <a:t>》</a:t>
            </a:r>
            <a:r>
              <a:rPr kumimoji="1" lang="zh-CN" altLang="en-US" dirty="0"/>
              <a:t>彼得、约翰</a:t>
            </a:r>
          </a:p>
          <a:p>
            <a:pPr>
              <a:lnSpc>
                <a:spcPct val="160000"/>
              </a:lnSpc>
            </a:pPr>
            <a:r>
              <a:rPr kumimoji="1" lang="en-US" altLang="zh-CN" dirty="0"/>
              <a:t>《</a:t>
            </a:r>
            <a:r>
              <a:rPr kumimoji="1" lang="zh-CN" altLang="en-US" dirty="0"/>
              <a:t>聪明的投资者</a:t>
            </a:r>
            <a:r>
              <a:rPr kumimoji="1" lang="en-US" altLang="zh-CN" dirty="0"/>
              <a:t>》</a:t>
            </a:r>
            <a:r>
              <a:rPr kumimoji="1" lang="zh-CN" altLang="en-US" dirty="0"/>
              <a:t>本杰明</a:t>
            </a:r>
          </a:p>
          <a:p>
            <a:pPr>
              <a:lnSpc>
                <a:spcPct val="160000"/>
              </a:lnSpc>
            </a:pPr>
            <a:r>
              <a:rPr kumimoji="1" lang="en-US" altLang="zh-CN" dirty="0"/>
              <a:t>《</a:t>
            </a:r>
            <a:r>
              <a:rPr kumimoji="1" lang="zh-CN" altLang="en-US" dirty="0"/>
              <a:t>如果巴西下雨就买星巴克的股票</a:t>
            </a:r>
            <a:r>
              <a:rPr kumimoji="1" lang="en-US" altLang="zh-CN" dirty="0"/>
              <a:t>》</a:t>
            </a:r>
            <a:r>
              <a:rPr kumimoji="1" lang="zh-CN" altLang="en-US" dirty="0"/>
              <a:t>彼得</a:t>
            </a:r>
          </a:p>
          <a:p>
            <a:pPr>
              <a:lnSpc>
                <a:spcPct val="160000"/>
              </a:lnSpc>
            </a:pPr>
            <a:r>
              <a:rPr kumimoji="1" lang="en-US" altLang="zh-CN" dirty="0"/>
              <a:t>《</a:t>
            </a:r>
            <a:r>
              <a:rPr kumimoji="1" lang="zh-CN" altLang="en-US" dirty="0"/>
              <a:t>散户至上</a:t>
            </a:r>
            <a:r>
              <a:rPr kumimoji="1" lang="en-US" altLang="zh-CN" dirty="0"/>
              <a:t>》</a:t>
            </a:r>
            <a:r>
              <a:rPr kumimoji="1" lang="zh-CN" altLang="en-US" dirty="0"/>
              <a:t>阿瑟、葆拉</a:t>
            </a:r>
          </a:p>
          <a:p>
            <a:pPr>
              <a:lnSpc>
                <a:spcPct val="160000"/>
              </a:lnSpc>
            </a:pPr>
            <a:r>
              <a:rPr kumimoji="1" lang="en-US" altLang="zh-CN" dirty="0"/>
              <a:t>《</a:t>
            </a:r>
            <a:r>
              <a:rPr kumimoji="1" lang="zh-CN" altLang="en-US" dirty="0"/>
              <a:t>漫步华尔街</a:t>
            </a:r>
            <a:r>
              <a:rPr kumimoji="1" lang="en-US" altLang="zh-CN" dirty="0"/>
              <a:t>》</a:t>
            </a:r>
            <a:r>
              <a:rPr kumimoji="1" lang="zh-CN" altLang="en-US" dirty="0"/>
              <a:t>伯顿</a:t>
            </a:r>
            <a:endParaRPr kumimoji="1" lang="en-US" altLang="zh-CN" dirty="0"/>
          </a:p>
          <a:p>
            <a:pPr>
              <a:lnSpc>
                <a:spcPct val="160000"/>
              </a:lnSpc>
            </a:pPr>
            <a:r>
              <a:rPr kumimoji="1" lang="en-US" altLang="zh-CN" dirty="0"/>
              <a:t>《</a:t>
            </a:r>
            <a:r>
              <a:rPr kumimoji="1" lang="zh-CN" altLang="en-US" dirty="0"/>
              <a:t>京瓷哲学</a:t>
            </a:r>
            <a:r>
              <a:rPr kumimoji="1" lang="en-US" altLang="zh-CN" dirty="0"/>
              <a:t>》</a:t>
            </a:r>
            <a:r>
              <a:rPr kumimoji="1" lang="zh-CN" altLang="en-US" dirty="0"/>
              <a:t>稻盛和夫</a:t>
            </a:r>
            <a:endParaRPr kumimoji="1" lang="en-US" altLang="zh-CN" dirty="0"/>
          </a:p>
          <a:p>
            <a:pPr>
              <a:lnSpc>
                <a:spcPct val="160000"/>
              </a:lnSpc>
            </a:pPr>
            <a:r>
              <a:rPr kumimoji="1" lang="en-US" altLang="zh-CN" dirty="0"/>
              <a:t>《</a:t>
            </a:r>
            <a:r>
              <a:rPr kumimoji="1" lang="zh-CN" altLang="en-US" dirty="0"/>
              <a:t>澄明之境</a:t>
            </a:r>
            <a:r>
              <a:rPr kumimoji="1" lang="en-US" altLang="zh-CN" dirty="0"/>
              <a:t>》</a:t>
            </a:r>
            <a:r>
              <a:rPr kumimoji="1" lang="zh-CN" altLang="en-US" dirty="0"/>
              <a:t>戴建业</a:t>
            </a:r>
            <a:endParaRPr kumimoji="1" lang="en-US" altLang="zh-CN" dirty="0"/>
          </a:p>
          <a:p>
            <a:pPr>
              <a:lnSpc>
                <a:spcPct val="160000"/>
              </a:lnSpc>
            </a:pPr>
            <a:r>
              <a:rPr kumimoji="1" lang="en-US" altLang="zh-CN" dirty="0"/>
              <a:t>《</a:t>
            </a:r>
            <a:r>
              <a:rPr kumimoji="1" lang="zh-CN" altLang="en-US" dirty="0"/>
              <a:t>乌合之众</a:t>
            </a:r>
            <a:r>
              <a:rPr kumimoji="1" lang="en-US" altLang="zh-CN" dirty="0"/>
              <a:t>》</a:t>
            </a:r>
            <a:r>
              <a:rPr kumimoji="1" lang="zh-CN" altLang="en-US" dirty="0"/>
              <a:t>古斯塔夫</a:t>
            </a:r>
            <a:r>
              <a:rPr kumimoji="1" lang="en-US" altLang="zh-CN" dirty="0"/>
              <a:t>·</a:t>
            </a:r>
            <a:r>
              <a:rPr kumimoji="1" lang="zh-CN" altLang="en-US" dirty="0"/>
              <a:t>勒庞</a:t>
            </a:r>
          </a:p>
        </p:txBody>
      </p:sp>
      <p:sp>
        <p:nvSpPr>
          <p:cNvPr id="5" name="内容占位符 3">
            <a:extLst>
              <a:ext uri="{FF2B5EF4-FFF2-40B4-BE49-F238E27FC236}">
                <a16:creationId xmlns:a16="http://schemas.microsoft.com/office/drawing/2014/main" id="{6C3D0B62-7E72-D7F3-567A-805979330068}"/>
              </a:ext>
            </a:extLst>
          </p:cNvPr>
          <p:cNvSpPr txBox="1">
            <a:spLocks/>
          </p:cNvSpPr>
          <p:nvPr/>
        </p:nvSpPr>
        <p:spPr>
          <a:xfrm>
            <a:off x="6679684" y="1388330"/>
            <a:ext cx="4775030" cy="4621212"/>
          </a:xfrm>
          <a:prstGeom prst="rect">
            <a:avLst/>
          </a:prstGeom>
        </p:spPr>
        <p:txBody>
          <a:bodyPr vert="horz" lIns="91440" tIns="45720" rIns="91440" bIns="45720" rtlCol="0">
            <a:normAutofit lnSpcReduction="10000"/>
          </a:bodyPr>
          <a:lstStyle>
            <a:lvl1pPr marL="342900" indent="-342900" algn="l" defTabSz="914400" rtl="0" eaLnBrk="1" latinLnBrk="0" hangingPunct="1">
              <a:lnSpc>
                <a:spcPct val="150000"/>
              </a:lnSpc>
              <a:spcBef>
                <a:spcPts val="1000"/>
              </a:spcBef>
              <a:buFont typeface="Wingdings" pitchFamily="2" charset="2"/>
              <a:buChar char="Ø"/>
              <a:defRPr sz="19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8001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a:t>
            </a:r>
            <a:r>
              <a:rPr kumimoji="1" lang="zh-CN" altLang="en-US" dirty="0"/>
              <a:t>从</a:t>
            </a:r>
            <a:r>
              <a:rPr kumimoji="1" lang="en-US" altLang="zh-CN" dirty="0"/>
              <a:t>0</a:t>
            </a:r>
            <a:r>
              <a:rPr kumimoji="1" lang="zh-CN" altLang="en-US" dirty="0"/>
              <a:t>到</a:t>
            </a:r>
            <a:r>
              <a:rPr kumimoji="1" lang="en-US" altLang="zh-CN" dirty="0"/>
              <a:t>1》</a:t>
            </a:r>
            <a:r>
              <a:rPr kumimoji="1" lang="zh-CN" altLang="en-US" dirty="0"/>
              <a:t>彼得、布莱克</a:t>
            </a:r>
          </a:p>
          <a:p>
            <a:r>
              <a:rPr kumimoji="1" lang="en-US" altLang="zh-CN" dirty="0"/>
              <a:t>《</a:t>
            </a:r>
            <a:r>
              <a:rPr kumimoji="1" lang="zh-CN" altLang="en-US" dirty="0"/>
              <a:t>就业、利息和货币通论</a:t>
            </a:r>
            <a:r>
              <a:rPr kumimoji="1" lang="en-US" altLang="zh-CN" dirty="0"/>
              <a:t>》</a:t>
            </a:r>
            <a:r>
              <a:rPr kumimoji="1" lang="zh-CN" altLang="en-US" dirty="0"/>
              <a:t>约翰</a:t>
            </a:r>
            <a:r>
              <a:rPr kumimoji="1" lang="en-US" altLang="zh-CN" dirty="0"/>
              <a:t>·</a:t>
            </a:r>
            <a:r>
              <a:rPr kumimoji="1" lang="zh-CN" altLang="en-US" dirty="0"/>
              <a:t>梅纳德</a:t>
            </a:r>
            <a:r>
              <a:rPr kumimoji="1" lang="en-US" altLang="zh-CN" dirty="0"/>
              <a:t>·</a:t>
            </a:r>
            <a:r>
              <a:rPr kumimoji="1" lang="zh-CN" altLang="en-US" dirty="0"/>
              <a:t>凯恩斯</a:t>
            </a:r>
          </a:p>
          <a:p>
            <a:r>
              <a:rPr kumimoji="1" lang="en-US" altLang="zh-CN" dirty="0"/>
              <a:t>《</a:t>
            </a:r>
            <a:r>
              <a:rPr kumimoji="1" lang="zh-CN" altLang="en-US" dirty="0"/>
              <a:t>货币的非国家化</a:t>
            </a:r>
            <a:r>
              <a:rPr kumimoji="1" lang="en-US" altLang="zh-CN" dirty="0"/>
              <a:t>》</a:t>
            </a:r>
            <a:r>
              <a:rPr kumimoji="1" lang="zh-CN" altLang="en-US" dirty="0"/>
              <a:t>弗里德里希</a:t>
            </a:r>
          </a:p>
          <a:p>
            <a:r>
              <a:rPr kumimoji="1" lang="en-US" altLang="zh-CN" dirty="0"/>
              <a:t>《</a:t>
            </a:r>
            <a:r>
              <a:rPr kumimoji="1" lang="zh-CN" altLang="en-US" dirty="0"/>
              <a:t>注定一战</a:t>
            </a:r>
            <a:r>
              <a:rPr kumimoji="1" lang="en-US" altLang="zh-CN" dirty="0"/>
              <a:t>》</a:t>
            </a:r>
            <a:r>
              <a:rPr kumimoji="1" lang="zh-CN" altLang="en-US" dirty="0"/>
              <a:t>格雷厄姆</a:t>
            </a:r>
          </a:p>
          <a:p>
            <a:r>
              <a:rPr kumimoji="1" lang="en-US" altLang="zh-CN" dirty="0"/>
              <a:t>《Google</a:t>
            </a:r>
            <a:r>
              <a:rPr kumimoji="1" lang="zh-CN" altLang="en-US" dirty="0"/>
              <a:t>将带来什么？</a:t>
            </a:r>
            <a:r>
              <a:rPr kumimoji="1" lang="en-US" altLang="zh-CN" dirty="0"/>
              <a:t>》</a:t>
            </a:r>
            <a:r>
              <a:rPr kumimoji="1" lang="zh-CN" altLang="en-US" dirty="0"/>
              <a:t>杰夫</a:t>
            </a:r>
            <a:r>
              <a:rPr kumimoji="1" lang="en-US" altLang="zh-CN" dirty="0"/>
              <a:t>· </a:t>
            </a:r>
            <a:r>
              <a:rPr kumimoji="1" lang="zh-CN" altLang="en-US" dirty="0"/>
              <a:t>贾维斯</a:t>
            </a:r>
            <a:endParaRPr kumimoji="1" lang="en-US" altLang="zh-CN" dirty="0"/>
          </a:p>
          <a:p>
            <a:r>
              <a:rPr kumimoji="1" lang="en-US" altLang="zh-CN" dirty="0"/>
              <a:t>《</a:t>
            </a:r>
            <a:r>
              <a:rPr kumimoji="1" lang="zh-CN" altLang="en-US" dirty="0"/>
              <a:t>赢在云端</a:t>
            </a:r>
            <a:r>
              <a:rPr kumimoji="1" lang="en-US" altLang="zh-CN" dirty="0"/>
              <a:t>》</a:t>
            </a:r>
            <a:r>
              <a:rPr kumimoji="1" lang="zh-CN" altLang="en-US" dirty="0"/>
              <a:t>迈克尔、德瑞克</a:t>
            </a:r>
            <a:endParaRPr kumimoji="1" lang="en-US" altLang="zh-CN" dirty="0"/>
          </a:p>
          <a:p>
            <a:r>
              <a:rPr kumimoji="1" lang="en-US" altLang="zh-CN" dirty="0"/>
              <a:t>《</a:t>
            </a:r>
            <a:r>
              <a:rPr kumimoji="1" lang="zh-CN" altLang="en-US" dirty="0"/>
              <a:t>不得贪胜</a:t>
            </a:r>
            <a:r>
              <a:rPr kumimoji="1" lang="en-US" altLang="zh-CN" dirty="0"/>
              <a:t>》</a:t>
            </a:r>
            <a:r>
              <a:rPr kumimoji="1" lang="zh-CN" altLang="en-US" dirty="0"/>
              <a:t>李昌镐</a:t>
            </a:r>
            <a:endParaRPr kumimoji="1" lang="en-US" altLang="zh-CN" dirty="0"/>
          </a:p>
          <a:p>
            <a:r>
              <a:rPr kumimoji="1" lang="en-US" altLang="zh-CN" dirty="0"/>
              <a:t>《</a:t>
            </a:r>
            <a:r>
              <a:rPr kumimoji="1" lang="zh-CN" altLang="en-US" dirty="0"/>
              <a:t>身份与暴力</a:t>
            </a:r>
            <a:r>
              <a:rPr kumimoji="1" lang="en-US" altLang="zh-CN" dirty="0"/>
              <a:t>》</a:t>
            </a:r>
            <a:r>
              <a:rPr kumimoji="1" lang="zh-CN" altLang="en-US" dirty="0"/>
              <a:t>阿马蒂亚</a:t>
            </a:r>
            <a:r>
              <a:rPr kumimoji="1" lang="en-US" altLang="zh-CN" dirty="0"/>
              <a:t>·</a:t>
            </a:r>
            <a:r>
              <a:rPr kumimoji="1" lang="zh-CN" altLang="en-US" dirty="0"/>
              <a:t>森</a:t>
            </a:r>
          </a:p>
        </p:txBody>
      </p:sp>
    </p:spTree>
    <p:extLst>
      <p:ext uri="{BB962C8B-B14F-4D97-AF65-F5344CB8AC3E}">
        <p14:creationId xmlns:p14="http://schemas.microsoft.com/office/powerpoint/2010/main" val="11190055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E99BE1-C36B-4FE9-89E5-FF1C2B72FF99}"/>
              </a:ext>
            </a:extLst>
          </p:cNvPr>
          <p:cNvSpPr>
            <a:spLocks noGrp="1"/>
          </p:cNvSpPr>
          <p:nvPr>
            <p:ph type="title"/>
          </p:nvPr>
        </p:nvSpPr>
        <p:spPr>
          <a:xfrm>
            <a:off x="1882346" y="3385133"/>
            <a:ext cx="8427308" cy="821124"/>
          </a:xfrm>
        </p:spPr>
        <p:txBody>
          <a:bodyPr>
            <a:normAutofit fontScale="90000"/>
          </a:bodyPr>
          <a:lstStyle/>
          <a:p>
            <a:r>
              <a:rPr lang="zh-CN" altLang="zh-CN" dirty="0"/>
              <a:t>无论在什么领域做到顶尖的人物，其信仰、理念、习惯和方法都有很多类似之处。</a:t>
            </a:r>
            <a:br>
              <a:rPr lang="zh-CN" altLang="zh-CN" dirty="0"/>
            </a:br>
            <a:r>
              <a:rPr lang="zh-CN" altLang="zh-CN" dirty="0"/>
              <a:t>他们看似分属截然不同的领域，但底层的东西是相通的，我概括为：先为不败、守正第一、修心为上</a:t>
            </a:r>
            <a:r>
              <a:rPr lang="en-US" altLang="zh-CN" dirty="0"/>
              <a:t> </a:t>
            </a:r>
            <a:r>
              <a:rPr lang="zh-CN" altLang="zh-CN" dirty="0"/>
              <a:t>、持定信仰。</a:t>
            </a:r>
            <a:br>
              <a:rPr lang="zh-CN" altLang="zh-CN" dirty="0"/>
            </a:br>
            <a:endParaRPr lang="zh-CN" altLang="en-US" dirty="0"/>
          </a:p>
        </p:txBody>
      </p:sp>
      <p:sp>
        <p:nvSpPr>
          <p:cNvPr id="3" name="灯片编号占位符 2">
            <a:extLst>
              <a:ext uri="{FF2B5EF4-FFF2-40B4-BE49-F238E27FC236}">
                <a16:creationId xmlns:a16="http://schemas.microsoft.com/office/drawing/2014/main" id="{2C4DE21B-C3EB-4780-872A-E99DF8B89D6C}"/>
              </a:ext>
            </a:extLst>
          </p:cNvPr>
          <p:cNvSpPr>
            <a:spLocks noGrp="1"/>
          </p:cNvSpPr>
          <p:nvPr>
            <p:ph type="sldNum" sz="quarter" idx="10"/>
          </p:nvPr>
        </p:nvSpPr>
        <p:spPr/>
        <p:txBody>
          <a:bodyPr/>
          <a:lstStyle/>
          <a:p>
            <a:fld id="{F56ABC50-C693-6145-8FE9-48A83A944B62}" type="slidenum">
              <a:rPr kumimoji="1" lang="zh-CN" altLang="en-US" smtClean="0"/>
              <a:pPr/>
              <a:t>61</a:t>
            </a:fld>
            <a:endParaRPr kumimoji="1" lang="zh-CN" altLang="en-US"/>
          </a:p>
        </p:txBody>
      </p:sp>
    </p:spTree>
    <p:extLst>
      <p:ext uri="{BB962C8B-B14F-4D97-AF65-F5344CB8AC3E}">
        <p14:creationId xmlns:p14="http://schemas.microsoft.com/office/powerpoint/2010/main" val="21765768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3B3A56-F5E5-42DE-A4DA-947068F3914A}"/>
              </a:ext>
            </a:extLst>
          </p:cNvPr>
          <p:cNvSpPr>
            <a:spLocks noGrp="1"/>
          </p:cNvSpPr>
          <p:nvPr>
            <p:ph type="title"/>
          </p:nvPr>
        </p:nvSpPr>
        <p:spPr>
          <a:xfrm>
            <a:off x="2036394" y="3018438"/>
            <a:ext cx="8427308" cy="821124"/>
          </a:xfrm>
        </p:spPr>
        <p:txBody>
          <a:bodyPr>
            <a:normAutofit fontScale="90000"/>
          </a:bodyPr>
          <a:lstStyle/>
          <a:p>
            <a:r>
              <a:rPr lang="zh-CN" altLang="en-US" dirty="0"/>
              <a:t>“</a:t>
            </a:r>
            <a:r>
              <a:rPr lang="zh-CN" altLang="zh-CN" dirty="0"/>
              <a:t>千秋邈矣独留我</a:t>
            </a:r>
            <a:r>
              <a:rPr lang="en-US" altLang="zh-CN" dirty="0"/>
              <a:t> </a:t>
            </a:r>
            <a:r>
              <a:rPr lang="zh-CN" altLang="zh-CN" dirty="0"/>
              <a:t>，百战归来再读书”，在烽火连天的岁月，也不要忘记保持一颗冷静的心去读书，修身养性。</a:t>
            </a:r>
            <a:br>
              <a:rPr lang="zh-CN" altLang="zh-CN" dirty="0"/>
            </a:br>
            <a:endParaRPr lang="zh-CN" altLang="en-US" dirty="0"/>
          </a:p>
        </p:txBody>
      </p:sp>
      <p:sp>
        <p:nvSpPr>
          <p:cNvPr id="3" name="灯片编号占位符 2">
            <a:extLst>
              <a:ext uri="{FF2B5EF4-FFF2-40B4-BE49-F238E27FC236}">
                <a16:creationId xmlns:a16="http://schemas.microsoft.com/office/drawing/2014/main" id="{AEEF88DD-5729-4F3E-A7E3-FE8DC1D8ADC9}"/>
              </a:ext>
            </a:extLst>
          </p:cNvPr>
          <p:cNvSpPr>
            <a:spLocks noGrp="1"/>
          </p:cNvSpPr>
          <p:nvPr>
            <p:ph type="sldNum" sz="quarter" idx="10"/>
          </p:nvPr>
        </p:nvSpPr>
        <p:spPr/>
        <p:txBody>
          <a:bodyPr/>
          <a:lstStyle/>
          <a:p>
            <a:fld id="{F56ABC50-C693-6145-8FE9-48A83A944B62}" type="slidenum">
              <a:rPr kumimoji="1" lang="zh-CN" altLang="en-US" smtClean="0"/>
              <a:pPr/>
              <a:t>62</a:t>
            </a:fld>
            <a:endParaRPr kumimoji="1" lang="zh-CN" altLang="en-US"/>
          </a:p>
        </p:txBody>
      </p:sp>
    </p:spTree>
    <p:extLst>
      <p:ext uri="{BB962C8B-B14F-4D97-AF65-F5344CB8AC3E}">
        <p14:creationId xmlns:p14="http://schemas.microsoft.com/office/powerpoint/2010/main" val="9403318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B2186FBC-509E-EDB0-15BB-F0100BA884B2}"/>
              </a:ext>
            </a:extLst>
          </p:cNvPr>
          <p:cNvGrpSpPr/>
          <p:nvPr/>
        </p:nvGrpSpPr>
        <p:grpSpPr>
          <a:xfrm>
            <a:off x="1759207" y="296339"/>
            <a:ext cx="8673586" cy="6021481"/>
            <a:chOff x="1693164" y="619951"/>
            <a:chExt cx="8207181" cy="5618098"/>
          </a:xfrm>
        </p:grpSpPr>
        <p:pic>
          <p:nvPicPr>
            <p:cNvPr id="2" name="图片 1">
              <a:extLst>
                <a:ext uri="{FF2B5EF4-FFF2-40B4-BE49-F238E27FC236}">
                  <a16:creationId xmlns:a16="http://schemas.microsoft.com/office/drawing/2014/main" id="{F239580B-DB37-C2E5-2633-B8BF237C0E10}"/>
                </a:ext>
              </a:extLst>
            </p:cNvPr>
            <p:cNvPicPr>
              <a:picLocks noChangeAspect="1"/>
            </p:cNvPicPr>
            <p:nvPr/>
          </p:nvPicPr>
          <p:blipFill>
            <a:blip r:embed="rId2"/>
            <a:stretch>
              <a:fillRect/>
            </a:stretch>
          </p:blipFill>
          <p:spPr>
            <a:xfrm>
              <a:off x="1693164" y="619951"/>
              <a:ext cx="4402836" cy="5618098"/>
            </a:xfrm>
            <a:prstGeom prst="rect">
              <a:avLst/>
            </a:prstGeom>
            <a:effectLst>
              <a:softEdge rad="63500"/>
            </a:effectLst>
          </p:spPr>
        </p:pic>
        <p:pic>
          <p:nvPicPr>
            <p:cNvPr id="3" name="图片 2">
              <a:extLst>
                <a:ext uri="{FF2B5EF4-FFF2-40B4-BE49-F238E27FC236}">
                  <a16:creationId xmlns:a16="http://schemas.microsoft.com/office/drawing/2014/main" id="{144141CD-7FEB-AA59-1B0D-6517C8300119}"/>
                </a:ext>
              </a:extLst>
            </p:cNvPr>
            <p:cNvPicPr>
              <a:picLocks noChangeAspect="1"/>
            </p:cNvPicPr>
            <p:nvPr/>
          </p:nvPicPr>
          <p:blipFill>
            <a:blip r:embed="rId3"/>
            <a:stretch>
              <a:fillRect/>
            </a:stretch>
          </p:blipFill>
          <p:spPr>
            <a:xfrm>
              <a:off x="6236368" y="619951"/>
              <a:ext cx="3663977" cy="5618098"/>
            </a:xfrm>
            <a:prstGeom prst="rect">
              <a:avLst/>
            </a:prstGeom>
            <a:effectLst>
              <a:softEdge rad="63500"/>
            </a:effectLst>
          </p:spPr>
        </p:pic>
      </p:grpSp>
    </p:spTree>
    <p:extLst>
      <p:ext uri="{BB962C8B-B14F-4D97-AF65-F5344CB8AC3E}">
        <p14:creationId xmlns:p14="http://schemas.microsoft.com/office/powerpoint/2010/main" val="1509081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1A8B0B-1650-452D-A6EC-1FED20F5E743}"/>
              </a:ext>
            </a:extLst>
          </p:cNvPr>
          <p:cNvSpPr>
            <a:spLocks noGrp="1"/>
          </p:cNvSpPr>
          <p:nvPr>
            <p:ph type="title"/>
          </p:nvPr>
        </p:nvSpPr>
        <p:spPr>
          <a:xfrm>
            <a:off x="3027406" y="3018438"/>
            <a:ext cx="8427308" cy="821124"/>
          </a:xfrm>
        </p:spPr>
        <p:txBody>
          <a:bodyPr>
            <a:normAutofit/>
          </a:bodyPr>
          <a:lstStyle/>
          <a:p>
            <a:r>
              <a:rPr lang="zh-CN" altLang="zh-CN" dirty="0"/>
              <a:t>讨论：认知大于真相</a:t>
            </a:r>
            <a:endParaRPr lang="zh-CN" altLang="en-US" dirty="0"/>
          </a:p>
        </p:txBody>
      </p:sp>
      <p:sp>
        <p:nvSpPr>
          <p:cNvPr id="3" name="灯片编号占位符 2">
            <a:extLst>
              <a:ext uri="{FF2B5EF4-FFF2-40B4-BE49-F238E27FC236}">
                <a16:creationId xmlns:a16="http://schemas.microsoft.com/office/drawing/2014/main" id="{2FFD47EB-98AB-4A63-9BF1-56082527D09A}"/>
              </a:ext>
            </a:extLst>
          </p:cNvPr>
          <p:cNvSpPr>
            <a:spLocks noGrp="1"/>
          </p:cNvSpPr>
          <p:nvPr>
            <p:ph type="sldNum" sz="quarter" idx="10"/>
          </p:nvPr>
        </p:nvSpPr>
        <p:spPr/>
        <p:txBody>
          <a:bodyPr/>
          <a:lstStyle/>
          <a:p>
            <a:fld id="{F56ABC50-C693-6145-8FE9-48A83A944B62}" type="slidenum">
              <a:rPr kumimoji="1" lang="zh-CN" altLang="en-US" smtClean="0"/>
              <a:pPr/>
              <a:t>7</a:t>
            </a:fld>
            <a:endParaRPr kumimoji="1" lang="zh-CN" altLang="en-US"/>
          </a:p>
        </p:txBody>
      </p:sp>
    </p:spTree>
    <p:extLst>
      <p:ext uri="{BB962C8B-B14F-4D97-AF65-F5344CB8AC3E}">
        <p14:creationId xmlns:p14="http://schemas.microsoft.com/office/powerpoint/2010/main" val="4265874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1ED38A-676E-47ED-8390-F1E5989EB2C8}"/>
              </a:ext>
            </a:extLst>
          </p:cNvPr>
          <p:cNvSpPr>
            <a:spLocks noGrp="1"/>
          </p:cNvSpPr>
          <p:nvPr>
            <p:ph type="title"/>
          </p:nvPr>
        </p:nvSpPr>
        <p:spPr/>
        <p:txBody>
          <a:bodyPr/>
          <a:lstStyle/>
          <a:p>
            <a:r>
              <a:rPr lang="zh-CN" altLang="en-US" dirty="0"/>
              <a:t>纯真</a:t>
            </a:r>
          </a:p>
        </p:txBody>
      </p:sp>
      <p:sp>
        <p:nvSpPr>
          <p:cNvPr id="3" name="灯片编号占位符 2">
            <a:extLst>
              <a:ext uri="{FF2B5EF4-FFF2-40B4-BE49-F238E27FC236}">
                <a16:creationId xmlns:a16="http://schemas.microsoft.com/office/drawing/2014/main" id="{C9D542F8-95A0-4C9C-BA12-71DC6AA6B089}"/>
              </a:ext>
            </a:extLst>
          </p:cNvPr>
          <p:cNvSpPr>
            <a:spLocks noGrp="1"/>
          </p:cNvSpPr>
          <p:nvPr>
            <p:ph type="sldNum" sz="quarter" idx="10"/>
          </p:nvPr>
        </p:nvSpPr>
        <p:spPr/>
        <p:txBody>
          <a:bodyPr/>
          <a:lstStyle/>
          <a:p>
            <a:fld id="{F56ABC50-C693-6145-8FE9-48A83A944B62}" type="slidenum">
              <a:rPr kumimoji="1" lang="zh-CN" altLang="en-US" smtClean="0"/>
              <a:pPr/>
              <a:t>8</a:t>
            </a:fld>
            <a:endParaRPr kumimoji="1" lang="zh-CN" altLang="en-US"/>
          </a:p>
        </p:txBody>
      </p:sp>
      <p:sp>
        <p:nvSpPr>
          <p:cNvPr id="4" name="内容占位符 3">
            <a:extLst>
              <a:ext uri="{FF2B5EF4-FFF2-40B4-BE49-F238E27FC236}">
                <a16:creationId xmlns:a16="http://schemas.microsoft.com/office/drawing/2014/main" id="{45AF3A6E-F4F1-4BA3-89F8-CF101187BD2D}"/>
              </a:ext>
            </a:extLst>
          </p:cNvPr>
          <p:cNvSpPr>
            <a:spLocks noGrp="1"/>
          </p:cNvSpPr>
          <p:nvPr>
            <p:ph sz="quarter" idx="11"/>
          </p:nvPr>
        </p:nvSpPr>
        <p:spPr/>
        <p:txBody>
          <a:bodyPr>
            <a:normAutofit/>
          </a:bodyPr>
          <a:lstStyle/>
          <a:p>
            <a:r>
              <a:rPr lang="zh-CN" altLang="zh-CN" sz="2400" dirty="0"/>
              <a:t>我说要“在复杂的社会里守住纯真”，就是希望你们做事时求真；我说要“像弱者一样感受世界”，就是希望你们待人时求善；我说要“在理性的路上记住感性”，就是希望你们在对待世界、社会、自然和生活时求美。</a:t>
            </a:r>
            <a:endParaRPr lang="zh-CN" altLang="en-US" sz="2400" dirty="0"/>
          </a:p>
        </p:txBody>
      </p:sp>
    </p:spTree>
    <p:extLst>
      <p:ext uri="{BB962C8B-B14F-4D97-AF65-F5344CB8AC3E}">
        <p14:creationId xmlns:p14="http://schemas.microsoft.com/office/powerpoint/2010/main" val="1949340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176897-CC57-48A1-9E4B-E8BB16C94B8D}"/>
              </a:ext>
            </a:extLst>
          </p:cNvPr>
          <p:cNvSpPr>
            <a:spLocks noGrp="1"/>
          </p:cNvSpPr>
          <p:nvPr>
            <p:ph type="title"/>
          </p:nvPr>
        </p:nvSpPr>
        <p:spPr/>
        <p:txBody>
          <a:bodyPr/>
          <a:lstStyle/>
          <a:p>
            <a:r>
              <a:rPr lang="zh-CN" altLang="en-US" dirty="0"/>
              <a:t>大学教育的目的</a:t>
            </a:r>
          </a:p>
        </p:txBody>
      </p:sp>
      <p:sp>
        <p:nvSpPr>
          <p:cNvPr id="3" name="灯片编号占位符 2">
            <a:extLst>
              <a:ext uri="{FF2B5EF4-FFF2-40B4-BE49-F238E27FC236}">
                <a16:creationId xmlns:a16="http://schemas.microsoft.com/office/drawing/2014/main" id="{8729310D-050A-4862-963F-6E472AE8CBEE}"/>
              </a:ext>
            </a:extLst>
          </p:cNvPr>
          <p:cNvSpPr>
            <a:spLocks noGrp="1"/>
          </p:cNvSpPr>
          <p:nvPr>
            <p:ph type="sldNum" sz="quarter" idx="10"/>
          </p:nvPr>
        </p:nvSpPr>
        <p:spPr/>
        <p:txBody>
          <a:bodyPr/>
          <a:lstStyle/>
          <a:p>
            <a:fld id="{F56ABC50-C693-6145-8FE9-48A83A944B62}" type="slidenum">
              <a:rPr kumimoji="1" lang="zh-CN" altLang="en-US" smtClean="0"/>
              <a:pPr/>
              <a:t>9</a:t>
            </a:fld>
            <a:endParaRPr kumimoji="1" lang="zh-CN" altLang="en-US"/>
          </a:p>
        </p:txBody>
      </p:sp>
      <p:sp>
        <p:nvSpPr>
          <p:cNvPr id="4" name="内容占位符 3">
            <a:extLst>
              <a:ext uri="{FF2B5EF4-FFF2-40B4-BE49-F238E27FC236}">
                <a16:creationId xmlns:a16="http://schemas.microsoft.com/office/drawing/2014/main" id="{DEC002B8-788F-4DFC-B0AD-E19B1619503D}"/>
              </a:ext>
            </a:extLst>
          </p:cNvPr>
          <p:cNvSpPr>
            <a:spLocks noGrp="1"/>
          </p:cNvSpPr>
          <p:nvPr>
            <p:ph sz="quarter" idx="11"/>
          </p:nvPr>
        </p:nvSpPr>
        <p:spPr/>
        <p:txBody>
          <a:bodyPr>
            <a:normAutofit/>
          </a:bodyPr>
          <a:lstStyle/>
          <a:p>
            <a:r>
              <a:rPr lang="zh-CN" altLang="zh-CN" sz="2400" dirty="0"/>
              <a:t>大学教育的目的到底是什么？怎样才叫“受过教育”，有哪些基本条件？通专之别是价值两立还是殊途同归？在知识过剩、价值悬浮的</a:t>
            </a:r>
            <a:r>
              <a:rPr lang="en-US" altLang="zh-CN" sz="2400" dirty="0"/>
              <a:t>AI</a:t>
            </a:r>
            <a:r>
              <a:rPr lang="zh-CN" altLang="zh-CN" sz="2400" dirty="0"/>
              <a:t>时代，什么是</a:t>
            </a:r>
            <a:r>
              <a:rPr lang="en-US" altLang="zh-CN" sz="2400" dirty="0"/>
              <a:t>“</a:t>
            </a:r>
            <a:r>
              <a:rPr lang="zh-CN" altLang="zh-CN" sz="2400" dirty="0"/>
              <a:t>唯有人可做和唯有人可教</a:t>
            </a:r>
            <a:r>
              <a:rPr lang="en-US" altLang="zh-CN" sz="2400" dirty="0"/>
              <a:t>”</a:t>
            </a:r>
            <a:r>
              <a:rPr lang="zh-CN" altLang="zh-CN" sz="2400" dirty="0"/>
              <a:t>的？我们还能培养出既有理智德性又有道德感的</a:t>
            </a:r>
            <a:r>
              <a:rPr lang="en-US" altLang="zh-CN" sz="2400" dirty="0"/>
              <a:t>“</a:t>
            </a:r>
            <a:r>
              <a:rPr lang="zh-CN" altLang="zh-CN" sz="2400" dirty="0"/>
              <a:t>好人</a:t>
            </a:r>
            <a:r>
              <a:rPr lang="en-US" altLang="zh-CN" sz="2400" dirty="0"/>
              <a:t>”</a:t>
            </a:r>
            <a:r>
              <a:rPr lang="zh-CN" altLang="zh-CN" sz="2400" dirty="0"/>
              <a:t>吗？还会生产出不能被复制的、有尊严的知识与学问吗？在文化多元的时潮下，如何帮助学生养成一种对他人和他者文化真正的尊重和理解？</a:t>
            </a:r>
          </a:p>
          <a:p>
            <a:endParaRPr lang="zh-CN" altLang="en-US" sz="2400" dirty="0"/>
          </a:p>
        </p:txBody>
      </p:sp>
    </p:spTree>
    <p:extLst>
      <p:ext uri="{BB962C8B-B14F-4D97-AF65-F5344CB8AC3E}">
        <p14:creationId xmlns:p14="http://schemas.microsoft.com/office/powerpoint/2010/main" val="701967030"/>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7e5daa48-0741-4da6-b74a-45c38f8d105a" xsi:nil="true"/>
    <lcf76f155ced4ddcb4097134ff3c332f xmlns="e291cd46-c6ad-4f21-83bd-6e51de36c0dc">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文档" ma:contentTypeID="0x01010059A11855F7446D4DB9AC6E0DB725F00C" ma:contentTypeVersion="18" ma:contentTypeDescription="新建文档。" ma:contentTypeScope="" ma:versionID="8d7ea705b643061d8a5ff783699a4102">
  <xsd:schema xmlns:xsd="http://www.w3.org/2001/XMLSchema" xmlns:xs="http://www.w3.org/2001/XMLSchema" xmlns:p="http://schemas.microsoft.com/office/2006/metadata/properties" xmlns:ns2="e291cd46-c6ad-4f21-83bd-6e51de36c0dc" xmlns:ns3="7e5daa48-0741-4da6-b74a-45c38f8d105a" targetNamespace="http://schemas.microsoft.com/office/2006/metadata/properties" ma:root="true" ma:fieldsID="f0902838b94871f17627671a73af0259" ns2:_="" ns3:_="">
    <xsd:import namespace="e291cd46-c6ad-4f21-83bd-6e51de36c0dc"/>
    <xsd:import namespace="7e5daa48-0741-4da6-b74a-45c38f8d105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91cd46-c6ad-4f21-83bd-6e51de36c0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图像标记" ma:readOnly="false" ma:fieldId="{5cf76f15-5ced-4ddc-b409-7134ff3c332f}" ma:taxonomyMulti="true" ma:sspId="49342107-0d02-419c-ae14-d267773756c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e5daa48-0741-4da6-b74a-45c38f8d105a" elementFormDefault="qualified">
    <xsd:import namespace="http://schemas.microsoft.com/office/2006/documentManagement/types"/>
    <xsd:import namespace="http://schemas.microsoft.com/office/infopath/2007/PartnerControls"/>
    <xsd:element name="SharedWithUsers" ma:index="19" nillable="true" ma:displayName="共享对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共享对象详细信息" ma:internalName="SharedWithDetails" ma:readOnly="true">
      <xsd:simpleType>
        <xsd:restriction base="dms:Note">
          <xsd:maxLength value="255"/>
        </xsd:restriction>
      </xsd:simpleType>
    </xsd:element>
    <xsd:element name="TaxCatchAll" ma:index="23" nillable="true" ma:displayName="Taxonomy Catch All Column" ma:hidden="true" ma:list="{a11f4e92-db2a-47e5-93cc-5be4e57663fa}" ma:internalName="TaxCatchAll" ma:showField="CatchAllData" ma:web="7e5daa48-0741-4da6-b74a-45c38f8d105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DBC942-F6D8-4836-A369-D3A8CD485998}">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496af705-f0da-48bf-bb21-f1869cae9c7b"/>
    <ds:schemaRef ds:uri="http://www.w3.org/XML/1998/namespace"/>
  </ds:schemaRefs>
</ds:datastoreItem>
</file>

<file path=customXml/itemProps2.xml><?xml version="1.0" encoding="utf-8"?>
<ds:datastoreItem xmlns:ds="http://schemas.openxmlformats.org/officeDocument/2006/customXml" ds:itemID="{F3139877-8315-41C1-AC8B-8DAD7D1AC208}">
  <ds:schemaRefs>
    <ds:schemaRef ds:uri="http://schemas.microsoft.com/sharepoint/v3/contenttype/forms"/>
  </ds:schemaRefs>
</ds:datastoreItem>
</file>

<file path=customXml/itemProps3.xml><?xml version="1.0" encoding="utf-8"?>
<ds:datastoreItem xmlns:ds="http://schemas.openxmlformats.org/officeDocument/2006/customXml" ds:itemID="{0C1F3222-1924-45AF-B296-76D7F2D73ACF}"/>
</file>

<file path=docProps/app.xml><?xml version="1.0" encoding="utf-8"?>
<Properties xmlns="http://schemas.openxmlformats.org/officeDocument/2006/extended-properties" xmlns:vt="http://schemas.openxmlformats.org/officeDocument/2006/docPropsVTypes">
  <Template/>
  <TotalTime>4991</TotalTime>
  <Words>5093</Words>
  <Application>Microsoft Macintosh PowerPoint</Application>
  <PresentationFormat>宽屏</PresentationFormat>
  <Paragraphs>482</Paragraphs>
  <Slides>63</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63</vt:i4>
      </vt:variant>
    </vt:vector>
  </HeadingPairs>
  <TitlesOfParts>
    <vt:vector size="73" baseType="lpstr">
      <vt:lpstr>等线</vt:lpstr>
      <vt:lpstr>等线 Light</vt:lpstr>
      <vt:lpstr>SimSun</vt:lpstr>
      <vt:lpstr>Microsoft YaHei</vt:lpstr>
      <vt:lpstr>Microsoft YaHei</vt:lpstr>
      <vt:lpstr>Arial</vt:lpstr>
      <vt:lpstr>Times New Roman</vt:lpstr>
      <vt:lpstr>Wingdings</vt:lpstr>
      <vt:lpstr>自定义设计方案</vt:lpstr>
      <vt:lpstr>1_自定义设计方案</vt:lpstr>
      <vt:lpstr>金融企业会计</vt:lpstr>
      <vt:lpstr>金融是什么？ 从哪里来？ 到哪里去？</vt:lpstr>
      <vt:lpstr>PowerPoint 演示文稿</vt:lpstr>
      <vt:lpstr>PowerPoint 演示文稿</vt:lpstr>
      <vt:lpstr>PowerPoint 演示文稿</vt:lpstr>
      <vt:lpstr>文人思维</vt:lpstr>
      <vt:lpstr>讨论：认知大于真相</vt:lpstr>
      <vt:lpstr>纯真</vt:lpstr>
      <vt:lpstr>大学教育的目的</vt:lpstr>
      <vt:lpstr>努力赚钱不是因为钱重要，而是为了让钱变得不重要 。 </vt:lpstr>
      <vt:lpstr>解放自我的路</vt:lpstr>
      <vt:lpstr>目录</vt:lpstr>
      <vt:lpstr>课程结构</vt:lpstr>
      <vt:lpstr>互联网大厂vs金融八大板块</vt:lpstr>
      <vt:lpstr>特斯拉和八大金融板块</vt:lpstr>
      <vt:lpstr>讨论2：特斯拉</vt:lpstr>
      <vt:lpstr>讨论2：特斯拉</vt:lpstr>
      <vt:lpstr>特斯拉vs丰田</vt:lpstr>
      <vt:lpstr>特斯拉vs丰田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特斯拉与证券</vt:lpstr>
      <vt:lpstr>特斯拉与证券</vt:lpstr>
      <vt:lpstr>特斯拉与证券</vt:lpstr>
      <vt:lpstr>特斯拉与证券</vt:lpstr>
      <vt:lpstr>特斯拉与证券公司</vt:lpstr>
      <vt:lpstr>特斯拉与证券公司</vt:lpstr>
      <vt:lpstr>特斯拉与证券公司</vt:lpstr>
      <vt:lpstr>PowerPoint 演示文稿</vt:lpstr>
      <vt:lpstr>PowerPoint 演示文稿</vt:lpstr>
      <vt:lpstr>PowerPoint 演示文稿</vt:lpstr>
      <vt:lpstr>PowerPoint 演示文稿</vt:lpstr>
      <vt:lpstr>特斯拉与资产支持证券</vt:lpstr>
      <vt:lpstr>特斯拉与资产支持证券</vt:lpstr>
      <vt:lpstr>PowerPoint 演示文稿</vt:lpstr>
      <vt:lpstr>特斯拉与基金</vt:lpstr>
      <vt:lpstr>特斯拉与家族信托</vt:lpstr>
      <vt:lpstr>特斯拉与家族信托</vt:lpstr>
      <vt:lpstr>特斯拉与家族信托</vt:lpstr>
      <vt:lpstr>特斯拉与保险</vt:lpstr>
      <vt:lpstr>特斯拉与保险</vt:lpstr>
      <vt:lpstr>特斯拉与保险</vt:lpstr>
      <vt:lpstr>特斯拉与VC/PE</vt:lpstr>
      <vt:lpstr>PowerPoint 演示文稿</vt:lpstr>
      <vt:lpstr>PowerPoint 演示文稿</vt:lpstr>
      <vt:lpstr>PowerPoint 演示文稿</vt:lpstr>
      <vt:lpstr>推荐书目</vt:lpstr>
      <vt:lpstr>无论在什么领域做到顶尖的人物，其信仰、理念、习惯和方法都有很多类似之处。 他们看似分属截然不同的领域，但底层的东西是相通的，我概括为：先为不败、守正第一、修心为上 、持定信仰。 </vt:lpstr>
      <vt:lpstr>“千秋邈矣独留我 ，百战归来再读书”，在烽火连天的岁月，也不要忘记保持一颗冷静的心去读书，修身养性。 </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铁星</dc:creator>
  <cp:lastModifiedBy>煜宁 赵</cp:lastModifiedBy>
  <cp:revision>129</cp:revision>
  <cp:lastPrinted>2022-09-08T02:42:54Z</cp:lastPrinted>
  <dcterms:created xsi:type="dcterms:W3CDTF">2022-08-05T01:45:58Z</dcterms:created>
  <dcterms:modified xsi:type="dcterms:W3CDTF">2024-09-08T08:43:07Z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0x010100B91A4819D1A5CD41BE314967D22C8345</vt:lpwstr>
  </property>
</Properties>
</file>